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7" r:id="rId2"/>
    <p:sldId id="256" r:id="rId3"/>
    <p:sldId id="278" r:id="rId4"/>
    <p:sldId id="257" r:id="rId5"/>
    <p:sldId id="279" r:id="rId6"/>
    <p:sldId id="258" r:id="rId7"/>
    <p:sldId id="280" r:id="rId8"/>
    <p:sldId id="259" r:id="rId9"/>
    <p:sldId id="281" r:id="rId10"/>
    <p:sldId id="260" r:id="rId11"/>
    <p:sldId id="282" r:id="rId12"/>
    <p:sldId id="261" r:id="rId13"/>
    <p:sldId id="283" r:id="rId14"/>
    <p:sldId id="262" r:id="rId15"/>
    <p:sldId id="284" r:id="rId16"/>
    <p:sldId id="263" r:id="rId17"/>
    <p:sldId id="276" r:id="rId18"/>
    <p:sldId id="285" r:id="rId19"/>
    <p:sldId id="275" r:id="rId20"/>
    <p:sldId id="286" r:id="rId21"/>
    <p:sldId id="267" r:id="rId22"/>
    <p:sldId id="287" r:id="rId23"/>
    <p:sldId id="268" r:id="rId24"/>
  </p:sldIdLst>
  <p:sldSz cx="9144000" cy="6858000" type="screen4x3"/>
  <p:notesSz cx="6858000" cy="9144000"/>
  <p:defaultTextStyle>
    <a:defPPr>
      <a:defRPr lang="en-US"/>
    </a:defPPr>
    <a:lvl1pPr algn="ctr"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charset="0"/>
        <a:ea typeface="+mn-ea"/>
        <a:cs typeface="+mn-cs"/>
      </a:defRPr>
    </a:lvl1pPr>
    <a:lvl2pPr marL="457200" algn="ctr"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charset="0"/>
        <a:ea typeface="+mn-ea"/>
        <a:cs typeface="+mn-cs"/>
      </a:defRPr>
    </a:lvl2pPr>
    <a:lvl3pPr marL="914400" algn="ctr"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charset="0"/>
        <a:ea typeface="+mn-ea"/>
        <a:cs typeface="+mn-cs"/>
      </a:defRPr>
    </a:lvl3pPr>
    <a:lvl4pPr marL="1371600" algn="ctr"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charset="0"/>
        <a:ea typeface="+mn-ea"/>
        <a:cs typeface="+mn-cs"/>
      </a:defRPr>
    </a:lvl4pPr>
    <a:lvl5pPr marL="1828800" algn="ctr"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4400" kern="1200">
        <a:solidFill>
          <a:schemeClr val="tx2"/>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4400" kern="1200">
        <a:solidFill>
          <a:schemeClr val="tx2"/>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4400" kern="1200">
        <a:solidFill>
          <a:schemeClr val="tx2"/>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4400" kern="1200">
        <a:solidFill>
          <a:schemeClr val="tx2"/>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FFFFCC"/>
    <a:srgbClr val="6600CC"/>
    <a:srgbClr val="0033CC"/>
    <a:srgbClr val="0000FF"/>
    <a:srgbClr val="3333CC"/>
    <a:srgbClr val="008080"/>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6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3" Type="http://schemas.openxmlformats.org/officeDocument/2006/relationships/slide" Target="slides/slide6.xml"/><Relationship Id="rId7" Type="http://schemas.openxmlformats.org/officeDocument/2006/relationships/slide" Target="slides/slide14.xml"/><Relationship Id="rId12" Type="http://schemas.openxmlformats.org/officeDocument/2006/relationships/slide" Target="slides/slide23.xml"/><Relationship Id="rId2" Type="http://schemas.openxmlformats.org/officeDocument/2006/relationships/slide" Target="slides/slide4.xml"/><Relationship Id="rId1" Type="http://schemas.openxmlformats.org/officeDocument/2006/relationships/slide" Target="slides/slide2.xml"/><Relationship Id="rId6" Type="http://schemas.openxmlformats.org/officeDocument/2006/relationships/slide" Target="slides/slide12.xml"/><Relationship Id="rId11" Type="http://schemas.openxmlformats.org/officeDocument/2006/relationships/slide" Target="slides/slide21.xml"/><Relationship Id="rId5" Type="http://schemas.openxmlformats.org/officeDocument/2006/relationships/slide" Target="slides/slide10.xml"/><Relationship Id="rId10" Type="http://schemas.openxmlformats.org/officeDocument/2006/relationships/slide" Target="slides/slide19.xml"/><Relationship Id="rId4" Type="http://schemas.openxmlformats.org/officeDocument/2006/relationships/slide" Target="slides/slide8.xml"/><Relationship Id="rId9"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D483C0-BCCB-4658-B3C4-7389B60AD500}" type="slidenum">
              <a:rPr lang="en-US" smtClean="0"/>
              <a:pPr/>
              <a:t>‹#›</a:t>
            </a:fld>
            <a:endParaRPr lang="en-US"/>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236380-16DD-4485-A793-606C91708AD7}" type="slidenum">
              <a:rPr lang="en-US" smtClean="0"/>
              <a:pPr/>
              <a:t>‹#›</a:t>
            </a:fld>
            <a:endParaRPr lang="en-US"/>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688FA5-2E26-4B43-843C-1C913A5B1546}" type="slidenum">
              <a:rPr lang="en-US" smtClean="0"/>
              <a:pPr/>
              <a:t>‹#›</a:t>
            </a:fld>
            <a:endParaRPr lang="en-US"/>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6A1C6C-BF34-4820-8D3B-3E5478C9215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78F252-20A8-42E0-910E-7C071F06091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CC55F2-0034-4099-9304-53FD55E9356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86D38C-E738-461A-8E07-D6140108DF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6139A8-36E5-40F3-9C0B-8A2012A2A54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D010BCF-A4FC-48CB-B986-8E0888F81FB2}" type="slidenum">
              <a:rPr lang="en-US" smtClean="0"/>
              <a:pPr/>
              <a:t>‹#›</a:t>
            </a:fld>
            <a:endParaRPr lang="en-US"/>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D8D2E0-F9DC-4553-BF3D-6FAC0FE2E7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4F2B63D-BC55-4306-B002-8D8BD02999D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5A936F-C03E-4852-8BAB-193BBC9748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wheel/>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14554"/>
            <a:ext cx="9144000" cy="2511420"/>
          </a:xfrm>
        </p:spPr>
        <p:txBody>
          <a:bodyPr>
            <a:normAutofit/>
          </a:bodyPr>
          <a:lstStyle/>
          <a:p>
            <a:pPr algn="ctr"/>
            <a:r>
              <a:rPr lang="ru-RU" b="0" dirty="0" smtClean="0">
                <a:solidFill>
                  <a:srgbClr val="0070C0"/>
                </a:solidFill>
              </a:rPr>
              <a:t>Защита на данните в компютърната система</a:t>
            </a:r>
            <a:endParaRPr lang="bg-BG" dirty="0">
              <a:solidFill>
                <a:srgbClr val="0070C0"/>
              </a:solidFill>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Rot="1" noChangeArrowheads="1"/>
          </p:cNvSpPr>
          <p:nvPr>
            <p:ph idx="1"/>
          </p:nvPr>
        </p:nvSpPr>
        <p:spPr>
          <a:xfrm>
            <a:off x="228600" y="1500174"/>
            <a:ext cx="8686800" cy="5053026"/>
          </a:xfrm>
        </p:spPr>
        <p:txBody>
          <a:bodyPr/>
          <a:lstStyle/>
          <a:p>
            <a:pPr algn="just">
              <a:lnSpc>
                <a:spcPct val="90000"/>
              </a:lnSpc>
              <a:buFont typeface="Arial" charset="0"/>
              <a:buNone/>
            </a:pPr>
            <a:r>
              <a:rPr lang="bg-BG" sz="2400" b="1" i="1" dirty="0">
                <a:solidFill>
                  <a:srgbClr val="006699"/>
                </a:solidFill>
                <a:effectLst/>
              </a:rPr>
              <a:t>	</a:t>
            </a:r>
            <a:r>
              <a:rPr lang="bg-BG" sz="2400" i="1" dirty="0">
                <a:solidFill>
                  <a:srgbClr val="0070C0"/>
                </a:solidFill>
                <a:effectLst/>
                <a:latin typeface="Arial" pitchFamily="34" charset="0"/>
                <a:cs typeface="Arial" pitchFamily="34" charset="0"/>
              </a:rPr>
              <a:t>КЛАСИФИКАЦИЯ на ВИРУСИТЕ</a:t>
            </a:r>
            <a:r>
              <a:rPr lang="bg-BG" sz="2400" dirty="0">
                <a:solidFill>
                  <a:srgbClr val="0070C0"/>
                </a:solidFill>
                <a:effectLst/>
                <a:latin typeface="Arial" pitchFamily="34" charset="0"/>
                <a:cs typeface="Arial" pitchFamily="34" charset="0"/>
              </a:rPr>
              <a:t> </a:t>
            </a:r>
            <a:r>
              <a:rPr lang="bg-BG" sz="2400" b="1" i="1" dirty="0">
                <a:solidFill>
                  <a:srgbClr val="0070C0"/>
                </a:solidFill>
                <a:effectLst/>
                <a:latin typeface="Arial" pitchFamily="34" charset="0"/>
                <a:cs typeface="Arial" pitchFamily="34" charset="0"/>
              </a:rPr>
              <a:t>в зависимост от поведението им и областта от компютъра, която атакуват</a:t>
            </a:r>
            <a:r>
              <a:rPr lang="bg-BG" sz="2400" dirty="0">
                <a:solidFill>
                  <a:srgbClr val="0070C0"/>
                </a:solidFill>
                <a:effectLst/>
                <a:latin typeface="Arial" pitchFamily="34" charset="0"/>
                <a:cs typeface="Arial" pitchFamily="34" charset="0"/>
              </a:rPr>
              <a:t>:</a:t>
            </a:r>
          </a:p>
          <a:p>
            <a:pPr algn="just">
              <a:lnSpc>
                <a:spcPct val="90000"/>
              </a:lnSpc>
              <a:buFont typeface="Arial" charset="0"/>
              <a:buNone/>
            </a:pPr>
            <a:r>
              <a:rPr lang="bg-BG" sz="2400" dirty="0">
                <a:solidFill>
                  <a:srgbClr val="0070C0"/>
                </a:solidFill>
                <a:latin typeface="Arial" pitchFamily="34" charset="0"/>
                <a:cs typeface="Arial" pitchFamily="34" charset="0"/>
              </a:rPr>
              <a:t>	</a:t>
            </a:r>
            <a:r>
              <a:rPr lang="bg-BG" sz="2400" dirty="0">
                <a:solidFill>
                  <a:srgbClr val="0070C0"/>
                </a:solidFill>
                <a:effectLst/>
                <a:latin typeface="Arial" pitchFamily="34" charset="0"/>
                <a:cs typeface="Arial" pitchFamily="34" charset="0"/>
              </a:rPr>
              <a:t>· </a:t>
            </a:r>
            <a:r>
              <a:rPr lang="bg-BG" sz="2400" b="1" i="1" dirty="0">
                <a:solidFill>
                  <a:srgbClr val="0070C0"/>
                </a:solidFill>
                <a:latin typeface="Arial" pitchFamily="34" charset="0"/>
                <a:cs typeface="Arial" pitchFamily="34" charset="0"/>
              </a:rPr>
              <a:t>СКРИПТОВИ ВИРУСИ</a:t>
            </a:r>
            <a:r>
              <a:rPr lang="bg-BG" sz="2400" dirty="0">
                <a:solidFill>
                  <a:srgbClr val="0070C0"/>
                </a:solidFill>
                <a:latin typeface="Arial" pitchFamily="34" charset="0"/>
                <a:cs typeface="Arial" pitchFamily="34" charset="0"/>
              </a:rPr>
              <a:t>.</a:t>
            </a:r>
            <a:r>
              <a:rPr lang="bg-BG" sz="2400" dirty="0">
                <a:solidFill>
                  <a:srgbClr val="0070C0"/>
                </a:solidFill>
                <a:effectLst/>
                <a:latin typeface="Arial" pitchFamily="34" charset="0"/>
                <a:cs typeface="Arial" pitchFamily="34" charset="0"/>
              </a:rPr>
              <a:t> Заразяват приложения, написани на скриптови езици като </a:t>
            </a:r>
            <a:r>
              <a:rPr lang="en-US" sz="2400" dirty="0">
                <a:solidFill>
                  <a:srgbClr val="0070C0"/>
                </a:solidFill>
                <a:effectLst/>
                <a:latin typeface="Arial" pitchFamily="34" charset="0"/>
                <a:cs typeface="Arial" pitchFamily="34" charset="0"/>
              </a:rPr>
              <a:t>JavaScript</a:t>
            </a:r>
            <a:r>
              <a:rPr lang="bg-BG" sz="2400" dirty="0">
                <a:solidFill>
                  <a:srgbClr val="0070C0"/>
                </a:solidFill>
                <a:effectLst/>
                <a:latin typeface="Arial" pitchFamily="34" charset="0"/>
                <a:cs typeface="Arial" pitchFamily="34" charset="0"/>
              </a:rPr>
              <a:t> и </a:t>
            </a:r>
            <a:r>
              <a:rPr lang="en-US" sz="2400" dirty="0">
                <a:solidFill>
                  <a:srgbClr val="0070C0"/>
                </a:solidFill>
                <a:effectLst/>
                <a:latin typeface="Arial" pitchFamily="34" charset="0"/>
                <a:cs typeface="Arial" pitchFamily="34" charset="0"/>
              </a:rPr>
              <a:t>Visual</a:t>
            </a:r>
            <a:r>
              <a:rPr lang="bg-BG" sz="2400" dirty="0">
                <a:solidFill>
                  <a:srgbClr val="0070C0"/>
                </a:solidFill>
                <a:effectLst/>
                <a:latin typeface="Arial" pitchFamily="34" charset="0"/>
                <a:cs typeface="Arial" pitchFamily="34" charset="0"/>
              </a:rPr>
              <a:t> </a:t>
            </a:r>
            <a:r>
              <a:rPr lang="en-US" sz="2400" dirty="0">
                <a:solidFill>
                  <a:srgbClr val="0070C0"/>
                </a:solidFill>
                <a:effectLst/>
                <a:latin typeface="Arial" pitchFamily="34" charset="0"/>
                <a:cs typeface="Arial" pitchFamily="34" charset="0"/>
              </a:rPr>
              <a:t>Basic</a:t>
            </a:r>
            <a:r>
              <a:rPr lang="bg-BG" sz="2400" dirty="0">
                <a:solidFill>
                  <a:srgbClr val="0070C0"/>
                </a:solidFill>
                <a:effectLst/>
                <a:latin typeface="Arial" pitchFamily="34" charset="0"/>
                <a:cs typeface="Arial" pitchFamily="34" charset="0"/>
              </a:rPr>
              <a:t> </a:t>
            </a:r>
            <a:r>
              <a:rPr lang="en-US" sz="2400" dirty="0">
                <a:solidFill>
                  <a:srgbClr val="0070C0"/>
                </a:solidFill>
                <a:effectLst/>
                <a:latin typeface="Arial" pitchFamily="34" charset="0"/>
                <a:cs typeface="Arial" pitchFamily="34" charset="0"/>
              </a:rPr>
              <a:t>Script;</a:t>
            </a:r>
            <a:endParaRPr lang="bg-BG" sz="2400" dirty="0">
              <a:solidFill>
                <a:srgbClr val="0070C0"/>
              </a:solidFill>
              <a:effectLst/>
              <a:latin typeface="Arial" pitchFamily="34" charset="0"/>
              <a:cs typeface="Arial" pitchFamily="34" charset="0"/>
            </a:endParaRPr>
          </a:p>
          <a:p>
            <a:pPr>
              <a:lnSpc>
                <a:spcPct val="90000"/>
              </a:lnSpc>
              <a:buFont typeface="Arial" charset="0"/>
              <a:buNone/>
            </a:pPr>
            <a:r>
              <a:rPr lang="bg-BG" sz="2400" dirty="0">
                <a:solidFill>
                  <a:srgbClr val="000000"/>
                </a:solidFill>
                <a:effectLst/>
              </a:rPr>
              <a:t>	</a:t>
            </a:r>
          </a:p>
        </p:txBody>
      </p:sp>
      <p:sp>
        <p:nvSpPr>
          <p:cNvPr id="32780" name="Rectangle 12"/>
          <p:cNvSpPr>
            <a:spLocks noGrp="1" noRot="1" noChangeArrowheads="1"/>
          </p:cNvSpPr>
          <p:nvPr>
            <p:ph type="title"/>
          </p:nvPr>
        </p:nvSpPr>
        <p:spPr>
          <a:noFill/>
          <a:ln/>
        </p:spPr>
        <p:txBody>
          <a:bodyPr/>
          <a:lstStyle/>
          <a:p>
            <a:r>
              <a:rPr lang="bg-BG" sz="2800" b="1" dirty="0">
                <a:solidFill>
                  <a:srgbClr val="0000FF"/>
                </a:solidFill>
              </a:rPr>
              <a:t>	</a:t>
            </a:r>
          </a:p>
        </p:txBody>
      </p:sp>
    </p:spTree>
  </p:cSld>
  <p:clrMapOvr>
    <a:overrideClrMapping bg1="lt1" tx1="dk1" bg2="lt2" tx2="dk2" accent1="accent1" accent2="accent2" accent3="accent3" accent4="accent4" accent5="accent5" accent6="accent6" hlink="hlink" folHlink="folHlink"/>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bg-BG" sz="2800" dirty="0" smtClean="0">
                <a:solidFill>
                  <a:srgbClr val="000000"/>
                </a:solidFill>
              </a:rPr>
              <a:t> </a:t>
            </a:r>
            <a:r>
              <a:rPr lang="bg-BG" sz="2400" b="1" i="1" dirty="0" smtClean="0">
                <a:solidFill>
                  <a:srgbClr val="0070C0"/>
                </a:solidFill>
                <a:latin typeface="Arial" pitchFamily="34" charset="0"/>
                <a:cs typeface="Arial" pitchFamily="34" charset="0"/>
              </a:rPr>
              <a:t>ПАРАЗИТНИ ВИРУСИ</a:t>
            </a:r>
            <a:r>
              <a:rPr lang="bg-BG" sz="2400" dirty="0" smtClean="0">
                <a:solidFill>
                  <a:srgbClr val="0070C0"/>
                </a:solidFill>
                <a:latin typeface="Arial" pitchFamily="34" charset="0"/>
                <a:cs typeface="Arial" pitchFamily="34" charset="0"/>
              </a:rPr>
              <a:t>. Заразяват изпълнимите файлове. При стартиране на заразена програма, първо се активира паразитният вирус. За да скрие присъствието си, вирусът стартира оригиналната програма, към която е прикачен. Докато операционната система разбере, че в паметта има вирус, той получава същите права като тези на програмата и успява да се самокопира, да се инсталира в паметта и да унищожава файлове и други приложения</a:t>
            </a:r>
            <a:r>
              <a:rPr lang="en-US" sz="2400" dirty="0" smtClean="0">
                <a:solidFill>
                  <a:srgbClr val="0070C0"/>
                </a:solidFill>
                <a:latin typeface="Arial" pitchFamily="34" charset="0"/>
                <a:cs typeface="Arial" pitchFamily="34" charset="0"/>
              </a:rPr>
              <a:t>;</a:t>
            </a:r>
            <a:endParaRPr lang="bg-BG" sz="2400" dirty="0">
              <a:solidFill>
                <a:srgbClr val="0070C0"/>
              </a:solidFill>
              <a:latin typeface="Arial" pitchFamily="34" charset="0"/>
              <a:cs typeface="Arial" pitchFamily="34" charset="0"/>
            </a:endParaRPr>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idx="1"/>
          </p:nvPr>
        </p:nvSpPr>
        <p:spPr>
          <a:xfrm>
            <a:off x="228600" y="1714488"/>
            <a:ext cx="8686800" cy="4838712"/>
          </a:xfrm>
        </p:spPr>
        <p:txBody>
          <a:bodyPr>
            <a:normAutofit/>
          </a:bodyPr>
          <a:lstStyle/>
          <a:p>
            <a:pPr algn="just">
              <a:lnSpc>
                <a:spcPct val="90000"/>
              </a:lnSpc>
              <a:buFont typeface="Arial" charset="0"/>
              <a:buNone/>
            </a:pPr>
            <a:r>
              <a:rPr lang="bg-BG" sz="2800" dirty="0">
                <a:solidFill>
                  <a:srgbClr val="000000"/>
                </a:solidFill>
              </a:rPr>
              <a:t>	</a:t>
            </a:r>
            <a:r>
              <a:rPr lang="bg-BG" sz="2400" dirty="0">
                <a:solidFill>
                  <a:srgbClr val="0070C0"/>
                </a:solidFill>
                <a:effectLst/>
                <a:latin typeface="Arial" pitchFamily="34" charset="0"/>
                <a:cs typeface="Arial" pitchFamily="34" charset="0"/>
              </a:rPr>
              <a:t>· </a:t>
            </a:r>
            <a:r>
              <a:rPr lang="bg-BG" sz="2400" b="1" i="1" dirty="0">
                <a:solidFill>
                  <a:srgbClr val="0070C0"/>
                </a:solidFill>
                <a:latin typeface="Arial" pitchFamily="34" charset="0"/>
                <a:cs typeface="Arial" pitchFamily="34" charset="0"/>
              </a:rPr>
              <a:t>ПОТАЙНИ ВИРУСИ.</a:t>
            </a:r>
            <a:r>
              <a:rPr lang="bg-BG" sz="2400" i="1" dirty="0">
                <a:solidFill>
                  <a:srgbClr val="0070C0"/>
                </a:solidFill>
                <a:effectLst/>
                <a:latin typeface="Arial" pitchFamily="34" charset="0"/>
                <a:cs typeface="Arial" pitchFamily="34" charset="0"/>
              </a:rPr>
              <a:t> </a:t>
            </a:r>
            <a:r>
              <a:rPr lang="bg-BG" sz="2400" dirty="0">
                <a:solidFill>
                  <a:srgbClr val="0070C0"/>
                </a:solidFill>
                <a:effectLst/>
                <a:latin typeface="Arial" pitchFamily="34" charset="0"/>
                <a:cs typeface="Arial" pitchFamily="34" charset="0"/>
              </a:rPr>
              <a:t>Те са вид стартово-секторни вируси, които заразяват файловете и началния (</a:t>
            </a:r>
            <a:r>
              <a:rPr lang="en-US" sz="2400" dirty="0">
                <a:solidFill>
                  <a:srgbClr val="0070C0"/>
                </a:solidFill>
                <a:effectLst/>
                <a:latin typeface="Arial" pitchFamily="34" charset="0"/>
                <a:cs typeface="Arial" pitchFamily="34" charset="0"/>
              </a:rPr>
              <a:t>boot</a:t>
            </a:r>
            <a:r>
              <a:rPr lang="bg-BG" sz="2400" dirty="0">
                <a:solidFill>
                  <a:srgbClr val="0070C0"/>
                </a:solidFill>
                <a:effectLst/>
                <a:latin typeface="Arial" pitchFamily="34" charset="0"/>
                <a:cs typeface="Arial" pitchFamily="34" charset="0"/>
              </a:rPr>
              <a:t>) запис на диска. Наблюдават системните функции, използвани от програмите, за да четат файлове или физически блокове от диска и да променят резултатите от тези функции така, че програмите, които се опитват да четат от тези области, виждат оригиналната не заразена форма на файловете, вместо действителната инфектирана форма. Щетите (промените), причинени от вируса, често не се откриват от антивирусните програми</a:t>
            </a:r>
            <a:r>
              <a:rPr lang="en-US" sz="2400" dirty="0">
                <a:solidFill>
                  <a:srgbClr val="0070C0"/>
                </a:solidFill>
                <a:effectLst/>
                <a:latin typeface="Arial" pitchFamily="34" charset="0"/>
                <a:cs typeface="Arial" pitchFamily="34" charset="0"/>
              </a:rPr>
              <a:t>;</a:t>
            </a:r>
            <a:endParaRPr lang="bg-BG" sz="2400" dirty="0">
              <a:solidFill>
                <a:srgbClr val="0070C0"/>
              </a:solidFill>
              <a:effectLst/>
              <a:latin typeface="Arial" pitchFamily="34" charset="0"/>
              <a:cs typeface="Arial" pitchFamily="34" charset="0"/>
            </a:endParaRPr>
          </a:p>
          <a:p>
            <a:pPr>
              <a:lnSpc>
                <a:spcPct val="90000"/>
              </a:lnSpc>
              <a:buFont typeface="Arial" charset="0"/>
              <a:buNone/>
            </a:pPr>
            <a:r>
              <a:rPr lang="bg-BG" sz="2800" dirty="0">
                <a:solidFill>
                  <a:srgbClr val="000000"/>
                </a:solidFill>
                <a:effectLst/>
              </a:rPr>
              <a:t>	</a:t>
            </a:r>
            <a:endParaRPr lang="bg-BG" sz="2400" dirty="0">
              <a:effectLst/>
            </a:endParaRPr>
          </a:p>
        </p:txBody>
      </p:sp>
      <p:sp>
        <p:nvSpPr>
          <p:cNvPr id="33798" name="Rectangle 6"/>
          <p:cNvSpPr>
            <a:spLocks noGrp="1" noRot="1" noChangeArrowheads="1"/>
          </p:cNvSpPr>
          <p:nvPr>
            <p:ph type="title"/>
          </p:nvPr>
        </p:nvSpPr>
        <p:spPr>
          <a:noFill/>
          <a:ln/>
        </p:spPr>
        <p:txBody>
          <a:bodyPr/>
          <a:lstStyle/>
          <a:p>
            <a:endParaRPr lang="bg-BG" sz="2800" b="1" dirty="0">
              <a:solidFill>
                <a:srgbClr val="0000FF"/>
              </a:solidFill>
              <a:cs typeface="Arial" charset="0"/>
            </a:endParaRP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bg-BG" sz="2400" dirty="0" smtClean="0">
                <a:solidFill>
                  <a:srgbClr val="0070C0"/>
                </a:solidFill>
                <a:latin typeface="Arial" pitchFamily="34" charset="0"/>
                <a:cs typeface="Arial" pitchFamily="34" charset="0"/>
              </a:rPr>
              <a:t> </a:t>
            </a:r>
            <a:r>
              <a:rPr lang="bg-BG" sz="2400" b="1" i="1" dirty="0" smtClean="0">
                <a:solidFill>
                  <a:srgbClr val="0070C0"/>
                </a:solidFill>
                <a:latin typeface="Arial" pitchFamily="34" charset="0"/>
                <a:cs typeface="Arial" pitchFamily="34" charset="0"/>
              </a:rPr>
              <a:t>ПОЛИМОРФНИ ВИРУСИ.</a:t>
            </a:r>
            <a:r>
              <a:rPr lang="bg-BG" sz="2400" dirty="0" smtClean="0">
                <a:solidFill>
                  <a:srgbClr val="0070C0"/>
                </a:solidFill>
                <a:latin typeface="Arial" pitchFamily="34" charset="0"/>
                <a:cs typeface="Arial" pitchFamily="34" charset="0"/>
              </a:rPr>
              <a:t> Създават различни и напълно работоспособни свои копия с надеждата, че скенерите за вируси няма да могат да засекат всичките им копия. Тези вируси се маскират като променят вида си с всяко заразяване.</a:t>
            </a:r>
            <a:endParaRPr lang="bg-BG" sz="2400" dirty="0">
              <a:solidFill>
                <a:srgbClr val="0070C0"/>
              </a:solidFill>
              <a:latin typeface="Arial" pitchFamily="34" charset="0"/>
              <a:cs typeface="Arial" pitchFamily="34" charset="0"/>
            </a:endParaRPr>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Rot="1" noChangeArrowheads="1"/>
          </p:cNvSpPr>
          <p:nvPr>
            <p:ph idx="1"/>
          </p:nvPr>
        </p:nvSpPr>
        <p:spPr>
          <a:xfrm>
            <a:off x="457200" y="1371600"/>
            <a:ext cx="8115328" cy="5486400"/>
          </a:xfrm>
        </p:spPr>
        <p:txBody>
          <a:bodyPr>
            <a:normAutofit/>
          </a:bodyPr>
          <a:lstStyle/>
          <a:p>
            <a:pPr marL="0" indent="455613" algn="just" defTabSz="682625">
              <a:lnSpc>
                <a:spcPct val="80000"/>
              </a:lnSpc>
              <a:buFont typeface="Arial" charset="0"/>
              <a:buNone/>
            </a:pPr>
            <a:r>
              <a:rPr lang="bg-BG" sz="2400" dirty="0">
                <a:solidFill>
                  <a:srgbClr val="0070C0"/>
                </a:solidFill>
                <a:effectLst/>
                <a:latin typeface="Arial" pitchFamily="34" charset="0"/>
                <a:cs typeface="Arial" pitchFamily="34" charset="0"/>
              </a:rPr>
              <a:t>Най-често представата ни за злонамерен софтуер се отъждествява с понятието вирус. Но такива са още </a:t>
            </a:r>
            <a:r>
              <a:rPr lang="bg-BG" sz="2400" b="1" i="1" dirty="0">
                <a:solidFill>
                  <a:srgbClr val="0070C0"/>
                </a:solidFill>
                <a:effectLst/>
                <a:latin typeface="Arial" pitchFamily="34" charset="0"/>
                <a:cs typeface="Arial" pitchFamily="34" charset="0"/>
              </a:rPr>
              <a:t>троянските коне </a:t>
            </a:r>
            <a:r>
              <a:rPr lang="bg-BG" sz="2400" dirty="0">
                <a:solidFill>
                  <a:srgbClr val="0070C0"/>
                </a:solidFill>
                <a:effectLst/>
                <a:latin typeface="Arial" pitchFamily="34" charset="0"/>
                <a:cs typeface="Arial" pitchFamily="34" charset="0"/>
              </a:rPr>
              <a:t>и </a:t>
            </a:r>
            <a:r>
              <a:rPr lang="bg-BG" sz="2400" b="1" i="1" dirty="0">
                <a:solidFill>
                  <a:srgbClr val="0070C0"/>
                </a:solidFill>
                <a:effectLst/>
                <a:latin typeface="Arial" pitchFamily="34" charset="0"/>
                <a:cs typeface="Arial" pitchFamily="34" charset="0"/>
              </a:rPr>
              <a:t>червеите</a:t>
            </a:r>
            <a:r>
              <a:rPr lang="bg-BG" sz="2400" dirty="0">
                <a:solidFill>
                  <a:srgbClr val="0070C0"/>
                </a:solidFill>
                <a:effectLst/>
                <a:latin typeface="Arial" pitchFamily="34" charset="0"/>
                <a:cs typeface="Arial" pitchFamily="34" charset="0"/>
              </a:rPr>
              <a:t>. Когато се цитират примери за вируси, трите термина са взаимозаменяеми.</a:t>
            </a:r>
          </a:p>
          <a:p>
            <a:pPr marL="0" indent="455613" defTabSz="682625">
              <a:lnSpc>
                <a:spcPct val="80000"/>
              </a:lnSpc>
              <a:buFont typeface="Arial" charset="0"/>
              <a:buNone/>
            </a:pPr>
            <a:endParaRPr lang="bg-BG" sz="2400" dirty="0">
              <a:solidFill>
                <a:srgbClr val="0070C0"/>
              </a:solidFill>
              <a:effectLst/>
              <a:latin typeface="Arial" pitchFamily="34" charset="0"/>
              <a:cs typeface="Arial" pitchFamily="34" charset="0"/>
            </a:endParaRPr>
          </a:p>
          <a:p>
            <a:pPr marL="0" indent="455613" algn="just" defTabSz="682625">
              <a:lnSpc>
                <a:spcPct val="80000"/>
              </a:lnSpc>
            </a:pPr>
            <a:r>
              <a:rPr lang="bg-BG" sz="2400" b="1" i="1" dirty="0">
                <a:solidFill>
                  <a:srgbClr val="0070C0"/>
                </a:solidFill>
                <a:effectLst/>
                <a:latin typeface="Arial" pitchFamily="34" charset="0"/>
                <a:cs typeface="Arial" pitchFamily="34" charset="0"/>
              </a:rPr>
              <a:t>ВИРУСЪТ е малка програма, която инфектира компютрите, като се самокопира и прикачва към други файлове.</a:t>
            </a:r>
          </a:p>
          <a:p>
            <a:pPr marL="0" indent="455613" defTabSz="682625">
              <a:lnSpc>
                <a:spcPct val="80000"/>
              </a:lnSpc>
              <a:buFont typeface="Arial" charset="0"/>
              <a:buNone/>
            </a:pPr>
            <a:endParaRPr lang="bg-BG" sz="900" b="1" i="1" dirty="0">
              <a:effectLst/>
            </a:endParaRPr>
          </a:p>
        </p:txBody>
      </p:sp>
      <p:sp>
        <p:nvSpPr>
          <p:cNvPr id="34822" name="Rectangle 6"/>
          <p:cNvSpPr>
            <a:spLocks noGrp="1" noRot="1" noChangeArrowheads="1"/>
          </p:cNvSpPr>
          <p:nvPr>
            <p:ph type="title"/>
          </p:nvPr>
        </p:nvSpPr>
        <p:spPr>
          <a:noFill/>
          <a:ln/>
        </p:spPr>
        <p:txBody>
          <a:bodyPr/>
          <a:lstStyle/>
          <a:p>
            <a:endParaRPr lang="bg-BG" sz="2800" b="1" dirty="0">
              <a:solidFill>
                <a:srgbClr val="0000FF"/>
              </a:solidFill>
              <a:cs typeface="Arial" charset="0"/>
            </a:endParaRPr>
          </a:p>
        </p:txBody>
      </p:sp>
      <p:sp>
        <p:nvSpPr>
          <p:cNvPr id="34820" name="Line 4"/>
          <p:cNvSpPr>
            <a:spLocks noChangeShapeType="1"/>
          </p:cNvSpPr>
          <p:nvPr/>
        </p:nvSpPr>
        <p:spPr bwMode="auto">
          <a:xfrm>
            <a:off x="428596" y="1142984"/>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overrideClrMapping bg1="lt1" tx1="dk1" bg2="lt2" tx2="dk2" accent1="accent1" accent2="accent2" accent3="accent3" accent4="accent4" accent5="accent5" accent6="accent6" hlink="hlink" folHlink="folHlink"/>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455613" algn="just" defTabSz="682625">
              <a:lnSpc>
                <a:spcPct val="80000"/>
              </a:lnSpc>
            </a:pPr>
            <a:r>
              <a:rPr lang="bg-BG" sz="2400" b="1" i="1" dirty="0" smtClean="0">
                <a:solidFill>
                  <a:srgbClr val="0070C0"/>
                </a:solidFill>
                <a:cs typeface="Arial" charset="0"/>
              </a:rPr>
              <a:t>ТРОЯНСКИЯТ КОН е деструктивна програма, която се маскира като полезна или доброкачествена.</a:t>
            </a:r>
            <a:r>
              <a:rPr lang="bg-BG" sz="2400" dirty="0" smtClean="0">
                <a:solidFill>
                  <a:srgbClr val="0070C0"/>
                </a:solidFill>
                <a:cs typeface="Arial" charset="0"/>
              </a:rPr>
              <a:t> Основната цел на такава програма е да събира информация от компютъра. За разлика от вирусите, </a:t>
            </a:r>
            <a:r>
              <a:rPr lang="bg-BG" sz="2400" i="1" dirty="0" smtClean="0">
                <a:solidFill>
                  <a:srgbClr val="0070C0"/>
                </a:solidFill>
                <a:cs typeface="Arial" charset="0"/>
              </a:rPr>
              <a:t>троянските коне не се самокопират</a:t>
            </a:r>
            <a:r>
              <a:rPr lang="bg-BG" sz="2400" dirty="0" smtClean="0">
                <a:solidFill>
                  <a:srgbClr val="0070C0"/>
                </a:solidFill>
                <a:cs typeface="Arial" charset="0"/>
              </a:rPr>
              <a:t>. Те се появяват основно </a:t>
            </a:r>
            <a:r>
              <a:rPr lang="bg-BG" sz="2400" dirty="0" smtClean="0">
                <a:solidFill>
                  <a:srgbClr val="0070C0"/>
                </a:solidFill>
                <a:latin typeface="Arial" pitchFamily="34" charset="0"/>
                <a:cs typeface="Arial" pitchFamily="34" charset="0"/>
              </a:rPr>
              <a:t>като</a:t>
            </a:r>
            <a:r>
              <a:rPr lang="bg-BG" sz="2400" dirty="0" smtClean="0">
                <a:solidFill>
                  <a:srgbClr val="0070C0"/>
                </a:solidFill>
                <a:cs typeface="Arial" charset="0"/>
              </a:rPr>
              <a:t> игри или действителни програми, затова потребителите ги инсталират, мислейки за легитимни. Троянски коне могат бъдат скрити във всеки софтуер. Пример за троянски кон е програма, която се маскира като екран за вход в системата и взема паролата на потребителя, когато той я напише.</a:t>
            </a:r>
            <a:r>
              <a:rPr lang="bg-BG" sz="2400" dirty="0" smtClean="0">
                <a:solidFill>
                  <a:srgbClr val="0070C0"/>
                </a:solidFill>
              </a:rPr>
              <a:t> </a:t>
            </a:r>
            <a:endParaRPr lang="bg-BG" sz="2400" dirty="0">
              <a:solidFill>
                <a:srgbClr val="0070C0"/>
              </a:solidFill>
            </a:endParaRPr>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a:xfrm>
            <a:off x="228600" y="1500174"/>
            <a:ext cx="8686800" cy="5053026"/>
          </a:xfrm>
        </p:spPr>
        <p:txBody>
          <a:bodyPr>
            <a:normAutofit/>
          </a:bodyPr>
          <a:lstStyle/>
          <a:p>
            <a:pPr algn="just">
              <a:lnSpc>
                <a:spcPct val="80000"/>
              </a:lnSpc>
            </a:pPr>
            <a:r>
              <a:rPr lang="bg-BG" sz="2400" b="1" i="1" dirty="0">
                <a:solidFill>
                  <a:srgbClr val="0070C0"/>
                </a:solidFill>
                <a:effectLst/>
                <a:latin typeface="Arial" pitchFamily="34" charset="0"/>
                <a:cs typeface="Arial" pitchFamily="34" charset="0"/>
              </a:rPr>
              <a:t>ЧЕРВЕИТЕ са програми, които се самокопират от компютър на компютър, но не заразяват други програми.</a:t>
            </a:r>
            <a:r>
              <a:rPr lang="bg-BG" sz="2400" dirty="0">
                <a:solidFill>
                  <a:srgbClr val="0070C0"/>
                </a:solidFill>
                <a:effectLst/>
                <a:latin typeface="Arial" pitchFamily="34" charset="0"/>
                <a:cs typeface="Arial" pitchFamily="34" charset="0"/>
              </a:rPr>
              <a:t> Основната вреда, която причиняват, е отнемане от процесорното време и загубени от операторите часове в опити да ги отстранят от системата. Червеите съществуват главно в документи. Разликата между вирусите и червеите е и в начина, по който използват файла-приемник. Червеите обикновено пускат документа, към който са прикачени, да пътува от компютър на компютър по мрежата. Това означава, че ако към документ има прикачен червей, целият документ трябва да се смята за </a:t>
            </a:r>
            <a:r>
              <a:rPr lang="bg-BG" sz="2400" dirty="0" smtClean="0">
                <a:solidFill>
                  <a:srgbClr val="0070C0"/>
                </a:solidFill>
                <a:effectLst/>
                <a:latin typeface="Arial" pitchFamily="34" charset="0"/>
                <a:cs typeface="Arial" pitchFamily="34" charset="0"/>
              </a:rPr>
              <a:t>червей</a:t>
            </a:r>
            <a:r>
              <a:rPr lang="en-US" sz="2400" dirty="0" smtClean="0">
                <a:solidFill>
                  <a:srgbClr val="0070C0"/>
                </a:solidFill>
                <a:effectLst/>
                <a:latin typeface="Arial" pitchFamily="34" charset="0"/>
                <a:cs typeface="Arial" pitchFamily="34" charset="0"/>
              </a:rPr>
              <a:t>.</a:t>
            </a:r>
            <a:endParaRPr lang="bg-BG" sz="2400" dirty="0">
              <a:solidFill>
                <a:srgbClr val="0070C0"/>
              </a:solidFill>
              <a:effectLst/>
              <a:latin typeface="Arial" pitchFamily="34" charset="0"/>
              <a:cs typeface="Arial" pitchFamily="34" charset="0"/>
            </a:endParaRPr>
          </a:p>
        </p:txBody>
      </p:sp>
      <p:sp>
        <p:nvSpPr>
          <p:cNvPr id="35846" name="Rectangle 6"/>
          <p:cNvSpPr>
            <a:spLocks noGrp="1" noRot="1" noChangeArrowheads="1"/>
          </p:cNvSpPr>
          <p:nvPr>
            <p:ph type="title"/>
          </p:nvPr>
        </p:nvSpPr>
        <p:spPr>
          <a:noFill/>
          <a:ln/>
        </p:spPr>
        <p:txBody>
          <a:bodyPr/>
          <a:lstStyle/>
          <a:p>
            <a:endParaRPr lang="bg-BG" sz="2800" b="1" dirty="0">
              <a:solidFill>
                <a:srgbClr val="0000FF"/>
              </a:solidFill>
              <a:cs typeface="Arial" charset="0"/>
            </a:endParaRPr>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Rot="1" noChangeArrowheads="1"/>
          </p:cNvSpPr>
          <p:nvPr>
            <p:ph idx="1"/>
          </p:nvPr>
        </p:nvSpPr>
        <p:spPr>
          <a:xfrm>
            <a:off x="301625" y="1571612"/>
            <a:ext cx="8540750" cy="4953013"/>
          </a:xfrm>
          <a:noFill/>
          <a:ln/>
        </p:spPr>
        <p:txBody>
          <a:bodyPr>
            <a:normAutofit/>
          </a:bodyPr>
          <a:lstStyle/>
          <a:p>
            <a:pPr algn="just">
              <a:lnSpc>
                <a:spcPct val="90000"/>
              </a:lnSpc>
              <a:buFont typeface="Arial" charset="0"/>
              <a:buNone/>
            </a:pPr>
            <a:r>
              <a:rPr lang="en-US" sz="2400" dirty="0" smtClean="0">
                <a:solidFill>
                  <a:srgbClr val="006699"/>
                </a:solidFill>
                <a:effectLst/>
              </a:rPr>
              <a:t>		</a:t>
            </a:r>
            <a:r>
              <a:rPr lang="bg-BG" sz="2400" dirty="0" smtClean="0">
                <a:solidFill>
                  <a:srgbClr val="006699"/>
                </a:solidFill>
                <a:effectLst/>
              </a:rPr>
              <a:t>Заплахите </a:t>
            </a:r>
            <a:r>
              <a:rPr lang="bg-BG" sz="2400" dirty="0">
                <a:solidFill>
                  <a:srgbClr val="006699"/>
                </a:solidFill>
                <a:effectLst/>
              </a:rPr>
              <a:t>от вируси са едни от най-често срещаните и се считат предимно за уязвимост от Интернет</a:t>
            </a:r>
            <a:r>
              <a:rPr lang="bg-BG" sz="2400" dirty="0" smtClean="0">
                <a:solidFill>
                  <a:srgbClr val="006699"/>
                </a:solidFill>
                <a:effectLst/>
              </a:rPr>
              <a:t>.</a:t>
            </a:r>
            <a:endParaRPr lang="en-US" sz="2400" dirty="0" smtClean="0">
              <a:solidFill>
                <a:srgbClr val="006699"/>
              </a:solidFill>
              <a:effectLst/>
            </a:endParaRPr>
          </a:p>
          <a:p>
            <a:pPr algn="just">
              <a:lnSpc>
                <a:spcPct val="90000"/>
              </a:lnSpc>
              <a:buFont typeface="Arial" charset="0"/>
              <a:buNone/>
            </a:pPr>
            <a:r>
              <a:rPr lang="bg-BG" sz="2400" dirty="0">
                <a:solidFill>
                  <a:srgbClr val="006699"/>
                </a:solidFill>
                <a:effectLst/>
              </a:rPr>
              <a:t/>
            </a:r>
            <a:br>
              <a:rPr lang="bg-BG" sz="2400" dirty="0">
                <a:solidFill>
                  <a:srgbClr val="006699"/>
                </a:solidFill>
                <a:effectLst/>
              </a:rPr>
            </a:br>
            <a:r>
              <a:rPr lang="bg-BG" sz="2400" b="1" i="1" dirty="0">
                <a:solidFill>
                  <a:srgbClr val="006699"/>
                </a:solidFill>
                <a:effectLst/>
              </a:rPr>
              <a:t>Най-важната от мерките за предотвратяване, засичане и възстановяване от вирусни атаки е инсталирането и използването на антивирусни програми</a:t>
            </a:r>
            <a:r>
              <a:rPr lang="bg-BG" sz="2400" dirty="0">
                <a:solidFill>
                  <a:srgbClr val="006699"/>
                </a:solidFill>
                <a:effectLst/>
              </a:rPr>
              <a:t>. </a:t>
            </a:r>
            <a:endParaRPr lang="en-US" sz="2400" dirty="0"/>
          </a:p>
        </p:txBody>
      </p:sp>
      <p:sp>
        <p:nvSpPr>
          <p:cNvPr id="60418" name="Rectangle 2"/>
          <p:cNvSpPr>
            <a:spLocks noGrp="1" noRot="1" noChangeArrowheads="1"/>
          </p:cNvSpPr>
          <p:nvPr>
            <p:ph type="title"/>
          </p:nvPr>
        </p:nvSpPr>
        <p:spPr>
          <a:xfrm>
            <a:off x="301625" y="115888"/>
            <a:ext cx="8540750" cy="1027096"/>
          </a:xfrm>
        </p:spPr>
        <p:txBody>
          <a:bodyPr>
            <a:normAutofit/>
          </a:bodyPr>
          <a:lstStyle/>
          <a:p>
            <a:r>
              <a:rPr lang="bg-BG" sz="2800" b="1" dirty="0">
                <a:solidFill>
                  <a:srgbClr val="0000FF"/>
                </a:solidFill>
              </a:rPr>
              <a:t>3. ПРЕДОТВРАТЯВАНЕ, ЗАСИЧАНЕ И ВЪЗСТАНОВЯВАНЕ ОТ АТАКИ С ВИРУСИ</a:t>
            </a:r>
            <a:endParaRPr lang="en-US" sz="2800" b="1" dirty="0">
              <a:solidFill>
                <a:srgbClr val="0000FF"/>
              </a:solidFill>
            </a:endParaRPr>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buFont typeface="Arial" charset="0"/>
              <a:buNone/>
            </a:pPr>
            <a:r>
              <a:rPr lang="bg-BG" sz="2400" dirty="0" smtClean="0">
                <a:solidFill>
                  <a:srgbClr val="0070C0"/>
                </a:solidFill>
                <a:latin typeface="Arial" pitchFamily="34" charset="0"/>
                <a:cs typeface="Arial" pitchFamily="34" charset="0"/>
              </a:rPr>
              <a:t>Сред останалите мерки са:</a:t>
            </a:r>
          </a:p>
          <a:p>
            <a:pPr>
              <a:lnSpc>
                <a:spcPct val="90000"/>
              </a:lnSpc>
            </a:pPr>
            <a:r>
              <a:rPr lang="bg-BG" sz="2400" dirty="0" smtClean="0">
                <a:solidFill>
                  <a:srgbClr val="0070C0"/>
                </a:solidFill>
                <a:latin typeface="Arial" pitchFamily="34" charset="0"/>
                <a:cs typeface="Arial" pitchFamily="34" charset="0"/>
              </a:rPr>
              <a:t> основни познания на всеки, който работи с компютри, за различните видове вируси и начина им на функциониране;</a:t>
            </a:r>
          </a:p>
          <a:p>
            <a:pPr>
              <a:lnSpc>
                <a:spcPct val="90000"/>
              </a:lnSpc>
            </a:pPr>
            <a:r>
              <a:rPr lang="bg-BG" sz="2400" dirty="0" smtClean="0">
                <a:solidFill>
                  <a:srgbClr val="0070C0"/>
                </a:solidFill>
                <a:latin typeface="Arial" pitchFamily="34" charset="0"/>
                <a:cs typeface="Arial" pitchFamily="34" charset="0"/>
              </a:rPr>
              <a:t> инсталиране на сигурна операционна система;</a:t>
            </a:r>
          </a:p>
          <a:p>
            <a:pPr>
              <a:lnSpc>
                <a:spcPct val="90000"/>
              </a:lnSpc>
            </a:pPr>
            <a:r>
              <a:rPr lang="bg-BG" sz="2400" dirty="0" smtClean="0">
                <a:solidFill>
                  <a:srgbClr val="0070C0"/>
                </a:solidFill>
                <a:latin typeface="Arial" pitchFamily="34" charset="0"/>
                <a:cs typeface="Arial" pitchFamily="34" charset="0"/>
              </a:rPr>
              <a:t> избягване на свалянето на софтуер и други материали от непознати източници в Интернет директно на твърдия диск;</a:t>
            </a:r>
          </a:p>
          <a:p>
            <a:pPr>
              <a:lnSpc>
                <a:spcPct val="90000"/>
              </a:lnSpc>
            </a:pPr>
            <a:r>
              <a:rPr lang="bg-BG" sz="2400" dirty="0" smtClean="0">
                <a:solidFill>
                  <a:srgbClr val="0070C0"/>
                </a:solidFill>
                <a:latin typeface="Arial" pitchFamily="34" charset="0"/>
                <a:cs typeface="Arial" pitchFamily="34" charset="0"/>
              </a:rPr>
              <a:t> избягване използването на пиратски и нелегален софтуер, поради възможността да съдържа вируси;</a:t>
            </a:r>
          </a:p>
          <a:p>
            <a:endParaRPr lang="bg-BG" dirty="0"/>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idx="1"/>
          </p:nvPr>
        </p:nvSpPr>
        <p:spPr>
          <a:xfrm>
            <a:off x="228600" y="1714488"/>
            <a:ext cx="8686800" cy="4838712"/>
          </a:xfrm>
        </p:spPr>
        <p:txBody>
          <a:bodyPr>
            <a:normAutofit/>
          </a:bodyPr>
          <a:lstStyle/>
          <a:p>
            <a:pPr>
              <a:lnSpc>
                <a:spcPct val="90000"/>
              </a:lnSpc>
            </a:pPr>
            <a:r>
              <a:rPr lang="bg-BG" sz="2400" dirty="0">
                <a:solidFill>
                  <a:srgbClr val="0070C0"/>
                </a:solidFill>
                <a:effectLst/>
                <a:latin typeface="Arial" pitchFamily="34" charset="0"/>
                <a:cs typeface="Arial" pitchFamily="34" charset="0"/>
              </a:rPr>
              <a:t>да не се отварят </a:t>
            </a:r>
            <a:r>
              <a:rPr lang="en-US" sz="2400" dirty="0">
                <a:solidFill>
                  <a:srgbClr val="0070C0"/>
                </a:solidFill>
                <a:effectLst/>
                <a:latin typeface="Arial" pitchFamily="34" charset="0"/>
                <a:cs typeface="Arial" pitchFamily="34" charset="0"/>
              </a:rPr>
              <a:t>e-mail</a:t>
            </a:r>
            <a:r>
              <a:rPr lang="bg-BG" sz="2400" dirty="0">
                <a:solidFill>
                  <a:srgbClr val="0070C0"/>
                </a:solidFill>
                <a:effectLst/>
                <a:latin typeface="Arial" pitchFamily="34" charset="0"/>
                <a:cs typeface="Arial" pitchFamily="34" charset="0"/>
              </a:rPr>
              <a:t> съобщения и прикачени към тях файлове, ако подателят не ви е познат;</a:t>
            </a:r>
          </a:p>
          <a:p>
            <a:pPr algn="just">
              <a:lnSpc>
                <a:spcPct val="90000"/>
              </a:lnSpc>
            </a:pPr>
            <a:r>
              <a:rPr lang="bg-BG" sz="2400" dirty="0">
                <a:solidFill>
                  <a:srgbClr val="0070C0"/>
                </a:solidFill>
                <a:effectLst/>
                <a:latin typeface="Arial" pitchFamily="34" charset="0"/>
                <a:cs typeface="Arial" pitchFamily="34" charset="0"/>
              </a:rPr>
              <a:t> при прехвърляне на информация чрез дискети и компактдискове от един компютър на друг, тези носители да се сканират с антивирусна програма преди копирането на каквито и да било данни от тях</a:t>
            </a:r>
            <a:r>
              <a:rPr lang="bg-BG" sz="2400" dirty="0" smtClean="0">
                <a:solidFill>
                  <a:srgbClr val="0070C0"/>
                </a:solidFill>
                <a:effectLst/>
                <a:latin typeface="Arial" pitchFamily="34" charset="0"/>
                <a:cs typeface="Arial" pitchFamily="34" charset="0"/>
              </a:rPr>
              <a:t>;</a:t>
            </a:r>
            <a:endParaRPr lang="bg-BG" sz="2400" dirty="0">
              <a:solidFill>
                <a:srgbClr val="0070C0"/>
              </a:solidFill>
              <a:effectLst/>
              <a:latin typeface="Arial" pitchFamily="34" charset="0"/>
              <a:cs typeface="Arial" pitchFamily="34" charset="0"/>
            </a:endParaRPr>
          </a:p>
        </p:txBody>
      </p:sp>
      <p:sp>
        <p:nvSpPr>
          <p:cNvPr id="59396" name="Rectangle 4"/>
          <p:cNvSpPr>
            <a:spLocks noGrp="1" noRot="1" noChangeArrowheads="1"/>
          </p:cNvSpPr>
          <p:nvPr>
            <p:ph type="title"/>
          </p:nvPr>
        </p:nvSpPr>
        <p:spPr>
          <a:noFill/>
          <a:ln/>
        </p:spPr>
        <p:txBody>
          <a:bodyPr/>
          <a:lstStyle/>
          <a:p>
            <a:r>
              <a:rPr lang="bg-BG" sz="3600">
                <a:solidFill>
                  <a:srgbClr val="006699"/>
                </a:solidFill>
                <a:effectLst/>
              </a:rPr>
              <a:t>Мерки за защита от вируси...</a:t>
            </a:r>
            <a:r>
              <a:rPr lang="bg-BG" sz="3600">
                <a:solidFill>
                  <a:srgbClr val="006699"/>
                </a:solidFill>
                <a:effectLst/>
                <a:cs typeface="Arial" charset="0"/>
              </a:rPr>
              <a:t>:</a:t>
            </a:r>
            <a:endParaRPr lang="bg-BG"/>
          </a:p>
        </p:txBody>
      </p:sp>
      <p:sp>
        <p:nvSpPr>
          <p:cNvPr id="59395" name="Line 3"/>
          <p:cNvSpPr>
            <a:spLocks noChangeShapeType="1"/>
          </p:cNvSpPr>
          <p:nvPr/>
        </p:nvSpPr>
        <p:spPr bwMode="auto">
          <a:xfrm>
            <a:off x="428596" y="1285860"/>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overrideClrMapping bg1="lt1" tx1="dk1" bg2="lt2" tx2="dk2" accent1="accent1" accent2="accent2" accent3="accent3" accent4="accent4" accent5="accent5" accent6="accent6" hlink="hlink" folHlink="folHlink"/>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idx="1"/>
          </p:nvPr>
        </p:nvSpPr>
        <p:spPr>
          <a:xfrm>
            <a:off x="179388" y="1785926"/>
            <a:ext cx="8785225" cy="5072074"/>
          </a:xfrm>
        </p:spPr>
        <p:txBody>
          <a:bodyPr/>
          <a:lstStyle/>
          <a:p>
            <a:pPr marL="352425" indent="-352425" algn="just">
              <a:lnSpc>
                <a:spcPct val="90000"/>
              </a:lnSpc>
            </a:pPr>
            <a:r>
              <a:rPr lang="bg-BG" sz="2400" dirty="0">
                <a:solidFill>
                  <a:srgbClr val="006699"/>
                </a:solidFill>
                <a:effectLst/>
                <a:latin typeface="Arial" charset="0"/>
                <a:cs typeface="Arial" charset="0"/>
              </a:rPr>
              <a:t>Компютърните вируси се появяват през 80-те години, заедно с появата на първите персонални компютри. Първоначално те се създават от любопитство или с цел забавление, за доказване на знания и възможности от страна на някои програмисти. Скоро след това създателите на вируси залагат в тях впечатляващи възможности за унищожаване на информация и разпространение.</a:t>
            </a:r>
          </a:p>
          <a:p>
            <a:pPr marL="352425" indent="-352425">
              <a:lnSpc>
                <a:spcPct val="90000"/>
              </a:lnSpc>
              <a:buFont typeface="Arial" charset="0"/>
              <a:buNone/>
            </a:pPr>
            <a:endParaRPr lang="bg-BG" sz="900" dirty="0">
              <a:solidFill>
                <a:srgbClr val="006699"/>
              </a:solidFill>
              <a:effectLst/>
              <a:latin typeface="Arial" charset="0"/>
              <a:cs typeface="Arial" charset="0"/>
            </a:endParaRPr>
          </a:p>
        </p:txBody>
      </p:sp>
      <p:sp>
        <p:nvSpPr>
          <p:cNvPr id="26630" name="Rectangle 6"/>
          <p:cNvSpPr>
            <a:spLocks noGrp="1" noRot="1" noChangeArrowheads="1"/>
          </p:cNvSpPr>
          <p:nvPr>
            <p:ph type="title"/>
          </p:nvPr>
        </p:nvSpPr>
        <p:spPr>
          <a:noFill/>
          <a:ln/>
        </p:spPr>
        <p:txBody>
          <a:bodyPr/>
          <a:lstStyle/>
          <a:p>
            <a:r>
              <a:rPr lang="bg-BG" sz="2800">
                <a:solidFill>
                  <a:srgbClr val="0000FF"/>
                </a:solidFill>
                <a:effectLst/>
                <a:cs typeface="Arial" charset="0"/>
              </a:rPr>
              <a:t>1. Възникване и същност на компютърните вируси</a:t>
            </a:r>
            <a:endParaRPr lang="bg-BG" sz="2800"/>
          </a:p>
        </p:txBody>
      </p:sp>
      <p:sp>
        <p:nvSpPr>
          <p:cNvPr id="26628" name="Line 4"/>
          <p:cNvSpPr>
            <a:spLocks noChangeShapeType="1"/>
          </p:cNvSpPr>
          <p:nvPr/>
        </p:nvSpPr>
        <p:spPr bwMode="auto">
          <a:xfrm>
            <a:off x="428596" y="1428736"/>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masterClrMapping/>
  </p:clrMapOvr>
  <p:transition>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bg-BG" sz="2800" dirty="0" smtClean="0">
                <a:solidFill>
                  <a:srgbClr val="000000"/>
                </a:solidFill>
              </a:rPr>
              <a:t> </a:t>
            </a:r>
            <a:r>
              <a:rPr lang="bg-BG" sz="2400" dirty="0" smtClean="0">
                <a:solidFill>
                  <a:srgbClr val="0070C0"/>
                </a:solidFill>
                <a:latin typeface="Arial" pitchFamily="34" charset="0"/>
                <a:cs typeface="Arial" pitchFamily="34" charset="0"/>
              </a:rPr>
              <a:t>с цел намаляване на пораженията от заразяване с вируси, да се правят редовно </a:t>
            </a:r>
            <a:r>
              <a:rPr lang="en-US" sz="2400" dirty="0" smtClean="0">
                <a:solidFill>
                  <a:srgbClr val="0070C0"/>
                </a:solidFill>
                <a:latin typeface="Arial" pitchFamily="34" charset="0"/>
                <a:cs typeface="Arial" pitchFamily="34" charset="0"/>
              </a:rPr>
              <a:t>backup</a:t>
            </a:r>
            <a:r>
              <a:rPr lang="bg-BG" sz="2400" dirty="0" smtClean="0">
                <a:solidFill>
                  <a:srgbClr val="0070C0"/>
                </a:solidFill>
                <a:latin typeface="Arial" pitchFamily="34" charset="0"/>
                <a:cs typeface="Arial" pitchFamily="34" charset="0"/>
              </a:rPr>
              <a:t> файлове (копия) на най-важните файлове, които да се съхраняват на външен носител. Тази мярка се препоръчва и като защита от аварии, пожар, взлом, природни бедствия и др.;</a:t>
            </a:r>
          </a:p>
          <a:p>
            <a:endParaRPr lang="bg-BG" dirty="0"/>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Rot="1" noChangeArrowheads="1"/>
          </p:cNvSpPr>
          <p:nvPr>
            <p:ph idx="1"/>
          </p:nvPr>
        </p:nvSpPr>
        <p:spPr>
          <a:xfrm>
            <a:off x="228600" y="1643050"/>
            <a:ext cx="8686800" cy="4910150"/>
          </a:xfrm>
        </p:spPr>
        <p:txBody>
          <a:bodyPr/>
          <a:lstStyle/>
          <a:p>
            <a:pPr marL="227013" indent="-227013" algn="just">
              <a:lnSpc>
                <a:spcPct val="80000"/>
              </a:lnSpc>
            </a:pPr>
            <a:r>
              <a:rPr lang="bg-BG" sz="2400" dirty="0">
                <a:solidFill>
                  <a:srgbClr val="000000"/>
                </a:solidFill>
                <a:cs typeface="Arial" charset="0"/>
              </a:rPr>
              <a:t> </a:t>
            </a:r>
            <a:r>
              <a:rPr lang="bg-BG" sz="2400" dirty="0">
                <a:solidFill>
                  <a:srgbClr val="0070C0"/>
                </a:solidFill>
                <a:effectLst/>
                <a:latin typeface="Arial" pitchFamily="34" charset="0"/>
                <a:cs typeface="Arial" pitchFamily="34" charset="0"/>
              </a:rPr>
              <a:t>мрежата се забавя, данните често се блокират;</a:t>
            </a:r>
          </a:p>
          <a:p>
            <a:pPr marL="227013" indent="-227013" algn="just">
              <a:lnSpc>
                <a:spcPct val="80000"/>
              </a:lnSpc>
            </a:pPr>
            <a:r>
              <a:rPr lang="bg-BG" sz="2400" dirty="0">
                <a:solidFill>
                  <a:srgbClr val="0070C0"/>
                </a:solidFill>
                <a:effectLst/>
                <a:latin typeface="Arial" pitchFamily="34" charset="0"/>
                <a:cs typeface="Arial" pitchFamily="34" charset="0"/>
              </a:rPr>
              <a:t> компютърът работи по-бавно или дори спира да </a:t>
            </a:r>
            <a:r>
              <a:rPr lang="en-US" sz="2400" dirty="0" smtClean="0">
                <a:solidFill>
                  <a:srgbClr val="0070C0"/>
                </a:solidFill>
                <a:effectLst/>
                <a:latin typeface="Arial" pitchFamily="34" charset="0"/>
                <a:cs typeface="Arial" pitchFamily="34" charset="0"/>
              </a:rPr>
              <a:t>    </a:t>
            </a:r>
            <a:r>
              <a:rPr lang="bg-BG" sz="2400" dirty="0" smtClean="0">
                <a:solidFill>
                  <a:srgbClr val="0070C0"/>
                </a:solidFill>
                <a:effectLst/>
                <a:latin typeface="Arial" pitchFamily="34" charset="0"/>
                <a:cs typeface="Arial" pitchFamily="34" charset="0"/>
              </a:rPr>
              <a:t>действа</a:t>
            </a:r>
            <a:r>
              <a:rPr lang="bg-BG" sz="2400" dirty="0">
                <a:solidFill>
                  <a:srgbClr val="0070C0"/>
                </a:solidFill>
                <a:effectLst/>
                <a:latin typeface="Arial" pitchFamily="34" charset="0"/>
                <a:cs typeface="Arial" pitchFamily="34" charset="0"/>
              </a:rPr>
              <a:t>;</a:t>
            </a:r>
          </a:p>
          <a:p>
            <a:pPr marL="227013" indent="-227013" algn="just">
              <a:lnSpc>
                <a:spcPct val="80000"/>
              </a:lnSpc>
            </a:pPr>
            <a:r>
              <a:rPr lang="bg-BG" sz="2400" dirty="0">
                <a:solidFill>
                  <a:srgbClr val="0070C0"/>
                </a:solidFill>
                <a:effectLst/>
                <a:latin typeface="Arial" pitchFamily="34" charset="0"/>
                <a:cs typeface="Arial" pitchFamily="34" charset="0"/>
              </a:rPr>
              <a:t> възникват необикновен брой програмни грешки или </a:t>
            </a:r>
            <a:r>
              <a:rPr lang="en-US" sz="2400" dirty="0" smtClean="0">
                <a:solidFill>
                  <a:srgbClr val="0070C0"/>
                </a:solidFill>
                <a:effectLst/>
                <a:latin typeface="Arial" pitchFamily="34" charset="0"/>
                <a:cs typeface="Arial" pitchFamily="34" charset="0"/>
              </a:rPr>
              <a:t> </a:t>
            </a:r>
            <a:r>
              <a:rPr lang="bg-BG" sz="2400" dirty="0" smtClean="0">
                <a:solidFill>
                  <a:srgbClr val="0070C0"/>
                </a:solidFill>
                <a:effectLst/>
                <a:latin typeface="Arial" pitchFamily="34" charset="0"/>
                <a:cs typeface="Arial" pitchFamily="34" charset="0"/>
              </a:rPr>
              <a:t>грешки </a:t>
            </a:r>
            <a:r>
              <a:rPr lang="bg-BG" sz="2400" dirty="0">
                <a:solidFill>
                  <a:srgbClr val="0070C0"/>
                </a:solidFill>
                <a:effectLst/>
                <a:latin typeface="Arial" pitchFamily="34" charset="0"/>
                <a:cs typeface="Arial" pitchFamily="34" charset="0"/>
              </a:rPr>
              <a:t>в паметта;</a:t>
            </a:r>
          </a:p>
          <a:p>
            <a:pPr marL="227013" indent="-227013" algn="just">
              <a:lnSpc>
                <a:spcPct val="80000"/>
              </a:lnSpc>
            </a:pPr>
            <a:r>
              <a:rPr lang="bg-BG" sz="2400" dirty="0">
                <a:solidFill>
                  <a:srgbClr val="0070C0"/>
                </a:solidFill>
                <a:effectLst/>
                <a:latin typeface="Arial" pitchFamily="34" charset="0"/>
                <a:cs typeface="Arial" pitchFamily="34" charset="0"/>
              </a:rPr>
              <a:t> промяна атрибутите на файл (дата, време, големина) след последното му отваряне</a:t>
            </a:r>
            <a:r>
              <a:rPr lang="bg-BG" sz="2400" dirty="0" smtClean="0">
                <a:solidFill>
                  <a:srgbClr val="0070C0"/>
                </a:solidFill>
                <a:effectLst/>
                <a:latin typeface="Arial" pitchFamily="34" charset="0"/>
                <a:cs typeface="Arial" pitchFamily="34" charset="0"/>
              </a:rPr>
              <a:t>;</a:t>
            </a:r>
            <a:endParaRPr lang="bg-BG" sz="2400" dirty="0">
              <a:solidFill>
                <a:srgbClr val="0070C0"/>
              </a:solidFill>
              <a:effectLst/>
              <a:latin typeface="Arial" pitchFamily="34" charset="0"/>
              <a:cs typeface="Arial" pitchFamily="34" charset="0"/>
            </a:endParaRPr>
          </a:p>
        </p:txBody>
      </p:sp>
      <p:sp>
        <p:nvSpPr>
          <p:cNvPr id="39942" name="Rectangle 6"/>
          <p:cNvSpPr>
            <a:spLocks noGrp="1" noRot="1" noChangeArrowheads="1"/>
          </p:cNvSpPr>
          <p:nvPr>
            <p:ph type="title"/>
          </p:nvPr>
        </p:nvSpPr>
        <p:spPr>
          <a:xfrm>
            <a:off x="323850" y="117475"/>
            <a:ext cx="8540750" cy="954071"/>
          </a:xfrm>
          <a:noFill/>
          <a:ln/>
        </p:spPr>
        <p:txBody>
          <a:bodyPr>
            <a:normAutofit fontScale="90000"/>
          </a:bodyPr>
          <a:lstStyle/>
          <a:p>
            <a:pPr>
              <a:lnSpc>
                <a:spcPct val="80000"/>
              </a:lnSpc>
            </a:pPr>
            <a:r>
              <a:rPr lang="bg-BG" sz="3600" dirty="0">
                <a:solidFill>
                  <a:srgbClr val="006699"/>
                </a:solidFill>
                <a:effectLst/>
              </a:rPr>
              <a:t>Характерни симптоми</a:t>
            </a:r>
            <a:br>
              <a:rPr lang="bg-BG" sz="3600" dirty="0">
                <a:solidFill>
                  <a:srgbClr val="006699"/>
                </a:solidFill>
                <a:effectLst/>
              </a:rPr>
            </a:br>
            <a:r>
              <a:rPr lang="bg-BG" sz="3600" dirty="0">
                <a:solidFill>
                  <a:srgbClr val="006699"/>
                </a:solidFill>
                <a:effectLst/>
              </a:rPr>
              <a:t>на заразените с вируси компютри</a:t>
            </a:r>
            <a:r>
              <a:rPr lang="bg-BG" sz="3600" dirty="0">
                <a:solidFill>
                  <a:srgbClr val="000000"/>
                </a:solidFill>
                <a:cs typeface="Arial" charset="0"/>
              </a:rPr>
              <a:t>:</a:t>
            </a:r>
          </a:p>
        </p:txBody>
      </p:sp>
      <p:sp>
        <p:nvSpPr>
          <p:cNvPr id="39940" name="Line 4"/>
          <p:cNvSpPr>
            <a:spLocks noChangeShapeType="1"/>
          </p:cNvSpPr>
          <p:nvPr/>
        </p:nvSpPr>
        <p:spPr bwMode="auto">
          <a:xfrm>
            <a:off x="428596" y="1214422"/>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masterClrMapping/>
  </p:clrMapOvr>
  <p:transition>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7013" indent="-227013" algn="just">
              <a:lnSpc>
                <a:spcPct val="80000"/>
              </a:lnSpc>
            </a:pPr>
            <a:r>
              <a:rPr lang="bg-BG" sz="2800" dirty="0" smtClean="0">
                <a:solidFill>
                  <a:srgbClr val="000000"/>
                </a:solidFill>
                <a:cs typeface="Arial" charset="0"/>
              </a:rPr>
              <a:t> </a:t>
            </a:r>
            <a:r>
              <a:rPr lang="bg-BG" sz="2400" dirty="0" smtClean="0">
                <a:solidFill>
                  <a:srgbClr val="0070C0"/>
                </a:solidFill>
                <a:latin typeface="Arial" pitchFamily="34" charset="0"/>
                <a:cs typeface="Arial" pitchFamily="34" charset="0"/>
              </a:rPr>
              <a:t>необяснима загуба или модификация на информация;</a:t>
            </a:r>
          </a:p>
          <a:p>
            <a:pPr marL="227013" indent="-227013" algn="just">
              <a:lnSpc>
                <a:spcPct val="80000"/>
              </a:lnSpc>
            </a:pPr>
            <a:r>
              <a:rPr lang="bg-BG" sz="2400" dirty="0" smtClean="0">
                <a:solidFill>
                  <a:srgbClr val="0070C0"/>
                </a:solidFill>
                <a:latin typeface="Arial" pitchFamily="34" charset="0"/>
                <a:cs typeface="Arial" pitchFamily="34" charset="0"/>
              </a:rPr>
              <a:t> твърдият диск на компютъра изглежда пълен, а има достатъчно свободно място;</a:t>
            </a:r>
          </a:p>
          <a:p>
            <a:pPr marL="227013" indent="-227013" algn="just">
              <a:lnSpc>
                <a:spcPct val="80000"/>
              </a:lnSpc>
            </a:pPr>
            <a:r>
              <a:rPr lang="bg-BG" sz="2400" dirty="0" smtClean="0">
                <a:solidFill>
                  <a:srgbClr val="0070C0"/>
                </a:solidFill>
                <a:latin typeface="Arial" pitchFamily="34" charset="0"/>
                <a:cs typeface="Arial" pitchFamily="34" charset="0"/>
              </a:rPr>
              <a:t> нетипично поведение на устройствата – дисковите, екрана, клавиатурата, мишката и др.;</a:t>
            </a:r>
          </a:p>
          <a:p>
            <a:pPr marL="227013" indent="-227013" algn="just">
              <a:lnSpc>
                <a:spcPct val="80000"/>
              </a:lnSpc>
            </a:pPr>
            <a:r>
              <a:rPr lang="bg-BG" sz="2400" dirty="0" smtClean="0">
                <a:solidFill>
                  <a:srgbClr val="0070C0"/>
                </a:solidFill>
                <a:latin typeface="Arial" pitchFamily="34" charset="0"/>
                <a:cs typeface="Arial" pitchFamily="34" charset="0"/>
              </a:rPr>
              <a:t> отварянето или изпълнението на приложения отнема повече време от обичайното;</a:t>
            </a:r>
          </a:p>
          <a:p>
            <a:pPr marL="227013" indent="-227013" algn="just">
              <a:lnSpc>
                <a:spcPct val="80000"/>
              </a:lnSpc>
            </a:pPr>
            <a:r>
              <a:rPr lang="bg-BG" sz="2400" dirty="0" smtClean="0">
                <a:solidFill>
                  <a:srgbClr val="0070C0"/>
                </a:solidFill>
                <a:latin typeface="Arial" pitchFamily="34" charset="0"/>
                <a:cs typeface="Arial" pitchFamily="34" charset="0"/>
              </a:rPr>
              <a:t> поява на непознати типове файлове в системата и др.</a:t>
            </a:r>
          </a:p>
          <a:p>
            <a:endParaRPr lang="bg-BG" dirty="0"/>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idx="1"/>
          </p:nvPr>
        </p:nvSpPr>
        <p:spPr>
          <a:xfrm>
            <a:off x="228600" y="1643050"/>
            <a:ext cx="8686800" cy="4910150"/>
          </a:xfrm>
        </p:spPr>
        <p:txBody>
          <a:bodyPr>
            <a:normAutofit/>
          </a:bodyPr>
          <a:lstStyle/>
          <a:p>
            <a:pPr algn="just" defTabSz="682625">
              <a:lnSpc>
                <a:spcPct val="90000"/>
              </a:lnSpc>
              <a:buFont typeface="Arial" charset="0"/>
              <a:buNone/>
            </a:pPr>
            <a:r>
              <a:rPr lang="bg-BG" sz="2800" dirty="0">
                <a:solidFill>
                  <a:srgbClr val="006699"/>
                </a:solidFill>
                <a:effectLst/>
              </a:rPr>
              <a:t>		</a:t>
            </a:r>
            <a:r>
              <a:rPr lang="bg-BG" sz="2400" dirty="0">
                <a:solidFill>
                  <a:srgbClr val="0070C0"/>
                </a:solidFill>
                <a:effectLst/>
                <a:latin typeface="Arial" pitchFamily="34" charset="0"/>
                <a:cs typeface="Arial" pitchFamily="34" charset="0"/>
              </a:rPr>
              <a:t>В Интернет се предлага голямо разнообразие антивирусни средства (виж </a:t>
            </a:r>
            <a:r>
              <a:rPr lang="en-US" sz="2400" dirty="0">
                <a:solidFill>
                  <a:srgbClr val="0070C0"/>
                </a:solidFill>
                <a:effectLst/>
                <a:latin typeface="Arial" pitchFamily="34" charset="0"/>
                <a:cs typeface="Arial" pitchFamily="34" charset="0"/>
              </a:rPr>
              <a:t>www.cnet.com</a:t>
            </a:r>
            <a:r>
              <a:rPr lang="bg-BG" sz="2400" dirty="0">
                <a:solidFill>
                  <a:srgbClr val="0070C0"/>
                </a:solidFill>
                <a:effectLst/>
                <a:latin typeface="Arial" pitchFamily="34" charset="0"/>
                <a:cs typeface="Arial" pitchFamily="34" charset="0"/>
              </a:rPr>
              <a:t>). </a:t>
            </a:r>
          </a:p>
          <a:p>
            <a:pPr algn="just" defTabSz="682625">
              <a:lnSpc>
                <a:spcPct val="80000"/>
              </a:lnSpc>
              <a:buFont typeface="Arial" charset="0"/>
              <a:buNone/>
            </a:pPr>
            <a:r>
              <a:rPr lang="bg-BG" sz="2400" dirty="0">
                <a:solidFill>
                  <a:srgbClr val="0070C0"/>
                </a:solidFill>
                <a:effectLst/>
                <a:latin typeface="Arial" pitchFamily="34" charset="0"/>
                <a:cs typeface="Arial" pitchFamily="34" charset="0"/>
              </a:rPr>
              <a:t>		С най-големи възможности, с гарантирана поддръжка и обновяване и с най-широко приложение са продуктите:</a:t>
            </a:r>
          </a:p>
          <a:p>
            <a:pPr defTabSz="682625">
              <a:lnSpc>
                <a:spcPct val="80000"/>
              </a:lnSpc>
              <a:buFont typeface="Arial" charset="0"/>
              <a:buNone/>
            </a:pPr>
            <a:endParaRPr lang="bg-BG" sz="2400" dirty="0">
              <a:solidFill>
                <a:srgbClr val="0070C0"/>
              </a:solidFill>
              <a:effectLst/>
              <a:latin typeface="Arial" pitchFamily="34" charset="0"/>
              <a:cs typeface="Arial" pitchFamily="34" charset="0"/>
            </a:endParaRPr>
          </a:p>
          <a:p>
            <a:pPr algn="just" defTabSz="682625">
              <a:lnSpc>
                <a:spcPct val="80000"/>
              </a:lnSpc>
              <a:buFont typeface="Arial" charset="0"/>
              <a:buNone/>
            </a:pPr>
            <a:r>
              <a:rPr lang="bg-BG" sz="2400" dirty="0">
                <a:solidFill>
                  <a:srgbClr val="0070C0"/>
                </a:solidFill>
                <a:latin typeface="Arial" pitchFamily="34" charset="0"/>
                <a:cs typeface="Arial" pitchFamily="34" charset="0"/>
              </a:rPr>
              <a:t>		1) </a:t>
            </a:r>
            <a:r>
              <a:rPr lang="en-US" sz="2400" dirty="0">
                <a:solidFill>
                  <a:srgbClr val="0070C0"/>
                </a:solidFill>
                <a:effectLst/>
                <a:latin typeface="Arial" pitchFamily="34" charset="0"/>
                <a:cs typeface="Arial" pitchFamily="34" charset="0"/>
              </a:rPr>
              <a:t>McAfee </a:t>
            </a:r>
            <a:r>
              <a:rPr lang="en-US" sz="2400" dirty="0" err="1" smtClean="0">
                <a:solidFill>
                  <a:srgbClr val="0070C0"/>
                </a:solidFill>
                <a:effectLst/>
                <a:latin typeface="Arial" pitchFamily="34" charset="0"/>
                <a:cs typeface="Arial" pitchFamily="34" charset="0"/>
              </a:rPr>
              <a:t>VirusScan</a:t>
            </a:r>
            <a:endParaRPr lang="en-US" sz="2400" dirty="0" smtClean="0">
              <a:solidFill>
                <a:srgbClr val="0070C0"/>
              </a:solidFill>
              <a:latin typeface="Arial" pitchFamily="34" charset="0"/>
              <a:cs typeface="Arial" pitchFamily="34" charset="0"/>
            </a:endParaRPr>
          </a:p>
          <a:p>
            <a:pPr algn="just" defTabSz="682625">
              <a:lnSpc>
                <a:spcPct val="80000"/>
              </a:lnSpc>
              <a:buFont typeface="Arial" charset="0"/>
              <a:buNone/>
            </a:pPr>
            <a:r>
              <a:rPr lang="en-US" sz="2400" dirty="0" smtClean="0">
                <a:solidFill>
                  <a:srgbClr val="0070C0"/>
                </a:solidFill>
                <a:latin typeface="Arial" pitchFamily="34" charset="0"/>
                <a:cs typeface="Arial" pitchFamily="34" charset="0"/>
              </a:rPr>
              <a:t>		</a:t>
            </a:r>
            <a:r>
              <a:rPr lang="bg-BG" sz="2400" dirty="0" smtClean="0">
                <a:solidFill>
                  <a:srgbClr val="0070C0"/>
                </a:solidFill>
                <a:latin typeface="Arial" pitchFamily="34" charset="0"/>
                <a:cs typeface="Arial" pitchFamily="34" charset="0"/>
              </a:rPr>
              <a:t>2</a:t>
            </a:r>
            <a:r>
              <a:rPr lang="bg-BG" sz="2400" dirty="0" smtClean="0">
                <a:solidFill>
                  <a:srgbClr val="0070C0"/>
                </a:solidFill>
                <a:latin typeface="Arial" pitchFamily="34" charset="0"/>
                <a:cs typeface="Arial" pitchFamily="34" charset="0"/>
              </a:rPr>
              <a:t>) </a:t>
            </a:r>
            <a:r>
              <a:rPr lang="en-US" sz="2400" dirty="0" smtClean="0">
                <a:solidFill>
                  <a:srgbClr val="0070C0"/>
                </a:solidFill>
                <a:latin typeface="Arial" pitchFamily="34" charset="0"/>
                <a:cs typeface="Arial" pitchFamily="34" charset="0"/>
              </a:rPr>
              <a:t>Norton </a:t>
            </a:r>
            <a:r>
              <a:rPr lang="en-US" sz="2400" dirty="0" smtClean="0">
                <a:solidFill>
                  <a:srgbClr val="0070C0"/>
                </a:solidFill>
                <a:latin typeface="Arial" pitchFamily="34" charset="0"/>
                <a:cs typeface="Arial" pitchFamily="34" charset="0"/>
              </a:rPr>
              <a:t>Antivirus</a:t>
            </a:r>
          </a:p>
          <a:p>
            <a:pPr algn="just" defTabSz="682625">
              <a:lnSpc>
                <a:spcPct val="80000"/>
              </a:lnSpc>
              <a:buFont typeface="Arial" charset="0"/>
              <a:buNone/>
            </a:pPr>
            <a:r>
              <a:rPr lang="en-US" sz="2400" dirty="0" smtClean="0">
                <a:solidFill>
                  <a:srgbClr val="0070C0"/>
                </a:solidFill>
                <a:latin typeface="Arial" pitchFamily="34" charset="0"/>
                <a:cs typeface="Arial" pitchFamily="34" charset="0"/>
              </a:rPr>
              <a:t>		</a:t>
            </a:r>
            <a:r>
              <a:rPr lang="bg-BG" sz="2400" dirty="0" smtClean="0">
                <a:solidFill>
                  <a:srgbClr val="0070C0"/>
                </a:solidFill>
                <a:latin typeface="Arial" pitchFamily="34" charset="0"/>
                <a:cs typeface="Arial" pitchFamily="34" charset="0"/>
              </a:rPr>
              <a:t>3</a:t>
            </a:r>
            <a:r>
              <a:rPr lang="bg-BG" sz="2400" dirty="0" smtClean="0">
                <a:solidFill>
                  <a:srgbClr val="0070C0"/>
                </a:solidFill>
                <a:latin typeface="Arial" pitchFamily="34" charset="0"/>
                <a:cs typeface="Arial" pitchFamily="34" charset="0"/>
              </a:rPr>
              <a:t>) </a:t>
            </a:r>
            <a:r>
              <a:rPr lang="en-US" sz="2400" dirty="0" smtClean="0">
                <a:solidFill>
                  <a:srgbClr val="0070C0"/>
                </a:solidFill>
                <a:latin typeface="Arial" pitchFamily="34" charset="0"/>
                <a:cs typeface="Arial" pitchFamily="34" charset="0"/>
              </a:rPr>
              <a:t>Panda </a:t>
            </a:r>
            <a:r>
              <a:rPr lang="en-US" sz="2400" dirty="0" err="1" smtClean="0">
                <a:solidFill>
                  <a:srgbClr val="0070C0"/>
                </a:solidFill>
                <a:latin typeface="Arial" pitchFamily="34" charset="0"/>
                <a:cs typeface="Arial" pitchFamily="34" charset="0"/>
              </a:rPr>
              <a:t>AntiVirus</a:t>
            </a:r>
            <a:endParaRPr lang="en-US" sz="2400" dirty="0" smtClean="0">
              <a:solidFill>
                <a:srgbClr val="0070C0"/>
              </a:solidFill>
              <a:latin typeface="Arial" pitchFamily="34" charset="0"/>
              <a:cs typeface="Arial" pitchFamily="34" charset="0"/>
            </a:endParaRPr>
          </a:p>
          <a:p>
            <a:pPr algn="just" defTabSz="682625">
              <a:lnSpc>
                <a:spcPct val="80000"/>
              </a:lnSpc>
              <a:buFont typeface="Arial" charset="0"/>
              <a:buNone/>
            </a:pPr>
            <a:r>
              <a:rPr lang="en-US" sz="2400" dirty="0" smtClean="0">
                <a:solidFill>
                  <a:srgbClr val="0070C0"/>
                </a:solidFill>
                <a:latin typeface="Arial" pitchFamily="34" charset="0"/>
                <a:cs typeface="Arial" pitchFamily="34" charset="0"/>
              </a:rPr>
              <a:t>		</a:t>
            </a:r>
            <a:r>
              <a:rPr lang="bg-BG" sz="2400" dirty="0" smtClean="0">
                <a:solidFill>
                  <a:srgbClr val="0070C0"/>
                </a:solidFill>
                <a:latin typeface="Arial" pitchFamily="34" charset="0"/>
                <a:cs typeface="Arial" pitchFamily="34" charset="0"/>
              </a:rPr>
              <a:t>4</a:t>
            </a:r>
            <a:r>
              <a:rPr lang="bg-BG" sz="2400" dirty="0" smtClean="0">
                <a:solidFill>
                  <a:srgbClr val="0070C0"/>
                </a:solidFill>
                <a:latin typeface="Arial" pitchFamily="34" charset="0"/>
                <a:cs typeface="Arial" pitchFamily="34" charset="0"/>
              </a:rPr>
              <a:t>) </a:t>
            </a:r>
            <a:r>
              <a:rPr lang="en-US" sz="2400" dirty="0" smtClean="0">
                <a:solidFill>
                  <a:srgbClr val="0070C0"/>
                </a:solidFill>
                <a:latin typeface="Arial" pitchFamily="34" charset="0"/>
                <a:cs typeface="Arial" pitchFamily="34" charset="0"/>
              </a:rPr>
              <a:t>Command </a:t>
            </a:r>
            <a:r>
              <a:rPr lang="en-US" sz="2400" dirty="0" err="1" smtClean="0">
                <a:solidFill>
                  <a:srgbClr val="0070C0"/>
                </a:solidFill>
                <a:latin typeface="Arial" pitchFamily="34" charset="0"/>
                <a:cs typeface="Arial" pitchFamily="34" charset="0"/>
              </a:rPr>
              <a:t>AntiVirus</a:t>
            </a:r>
            <a:endParaRPr lang="en-US" sz="2400" dirty="0" smtClean="0">
              <a:solidFill>
                <a:srgbClr val="0070C0"/>
              </a:solidFill>
              <a:latin typeface="Arial" pitchFamily="34" charset="0"/>
              <a:cs typeface="Arial" pitchFamily="34" charset="0"/>
            </a:endParaRPr>
          </a:p>
          <a:p>
            <a:pPr algn="just" defTabSz="682625">
              <a:lnSpc>
                <a:spcPct val="80000"/>
              </a:lnSpc>
              <a:buFont typeface="Arial" charset="0"/>
              <a:buNone/>
            </a:pPr>
            <a:r>
              <a:rPr lang="en-US" sz="2400" dirty="0" smtClean="0">
                <a:solidFill>
                  <a:srgbClr val="0070C0"/>
                </a:solidFill>
                <a:effectLst/>
                <a:latin typeface="Arial" pitchFamily="34" charset="0"/>
                <a:cs typeface="Arial" pitchFamily="34" charset="0"/>
              </a:rPr>
              <a:t>		5) </a:t>
            </a:r>
            <a:r>
              <a:rPr lang="en-US" sz="2400" dirty="0" err="1" smtClean="0">
                <a:solidFill>
                  <a:srgbClr val="0070C0"/>
                </a:solidFill>
                <a:effectLst/>
                <a:latin typeface="Arial" pitchFamily="34" charset="0"/>
                <a:cs typeface="Arial" pitchFamily="34" charset="0"/>
              </a:rPr>
              <a:t>Avast</a:t>
            </a:r>
            <a:endParaRPr lang="bg-BG" sz="2400" dirty="0">
              <a:solidFill>
                <a:srgbClr val="0070C0"/>
              </a:solidFill>
              <a:effectLst/>
              <a:latin typeface="Arial" pitchFamily="34" charset="0"/>
              <a:cs typeface="Arial" pitchFamily="34" charset="0"/>
            </a:endParaRPr>
          </a:p>
        </p:txBody>
      </p:sp>
      <p:sp>
        <p:nvSpPr>
          <p:cNvPr id="40966" name="Rectangle 6"/>
          <p:cNvSpPr>
            <a:spLocks noGrp="1" noRot="1" noChangeArrowheads="1"/>
          </p:cNvSpPr>
          <p:nvPr>
            <p:ph type="title"/>
          </p:nvPr>
        </p:nvSpPr>
        <p:spPr>
          <a:xfrm>
            <a:off x="301625" y="115888"/>
            <a:ext cx="8540750" cy="752475"/>
          </a:xfrm>
          <a:noFill/>
          <a:ln/>
        </p:spPr>
        <p:txBody>
          <a:bodyPr>
            <a:normAutofit fontScale="90000"/>
          </a:bodyPr>
          <a:lstStyle/>
          <a:p>
            <a:r>
              <a:rPr lang="bg-BG" sz="2800" b="1">
                <a:solidFill>
                  <a:srgbClr val="0000FF"/>
                </a:solidFill>
                <a:cs typeface="Arial" charset="0"/>
              </a:rPr>
              <a:t>4. Възможности на някои от най-известните АНТИВИРУСНИ ПРОГРАМИ</a:t>
            </a:r>
            <a:endParaRPr lang="bg-BG" sz="2800" b="1"/>
          </a:p>
        </p:txBody>
      </p:sp>
      <p:sp>
        <p:nvSpPr>
          <p:cNvPr id="40964" name="Line 4"/>
          <p:cNvSpPr>
            <a:spLocks noChangeShapeType="1"/>
          </p:cNvSpPr>
          <p:nvPr/>
        </p:nvSpPr>
        <p:spPr bwMode="auto">
          <a:xfrm>
            <a:off x="401638" y="908050"/>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364241"/>
          </a:xfrm>
        </p:spPr>
        <p:txBody>
          <a:bodyPr/>
          <a:lstStyle/>
          <a:p>
            <a:pPr algn="just"/>
            <a:r>
              <a:rPr lang="bg-BG" sz="2400" dirty="0" smtClean="0">
                <a:solidFill>
                  <a:srgbClr val="006699"/>
                </a:solidFill>
                <a:latin typeface="Arial" charset="0"/>
                <a:cs typeface="Arial" charset="0"/>
              </a:rPr>
              <a:t>Компютърните вируси са наречени така, защото притежават някои от характеристиките на биологичните. Компютърният вирус се предава от компютър на компютър също както биологичният се предава от човек на човек. Както биологичният вирус използва клетката, за да се възпроизвежда, така компютърният използва изпълнима програма, за да се самокопира. </a:t>
            </a:r>
          </a:p>
          <a:p>
            <a:endParaRPr lang="bg-BG" dirty="0"/>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Rot="1" noChangeArrowheads="1"/>
          </p:cNvSpPr>
          <p:nvPr>
            <p:ph idx="1"/>
          </p:nvPr>
        </p:nvSpPr>
        <p:spPr>
          <a:xfrm>
            <a:off x="228600" y="1643050"/>
            <a:ext cx="8686800" cy="4910150"/>
          </a:xfrm>
          <a:noFill/>
          <a:ln/>
        </p:spPr>
        <p:txBody>
          <a:bodyPr>
            <a:normAutofit/>
          </a:bodyPr>
          <a:lstStyle/>
          <a:p>
            <a:pPr algn="just">
              <a:lnSpc>
                <a:spcPct val="75000"/>
              </a:lnSpc>
            </a:pPr>
            <a:r>
              <a:rPr lang="bg-BG" sz="2400" dirty="0">
                <a:solidFill>
                  <a:srgbClr val="006699"/>
                </a:solidFill>
                <a:effectLst/>
                <a:latin typeface="Arial" charset="0"/>
                <a:cs typeface="Arial" charset="0"/>
              </a:rPr>
              <a:t>По дефиниция, </a:t>
            </a:r>
            <a:r>
              <a:rPr lang="bg-BG" sz="2400" b="1" i="1" dirty="0">
                <a:solidFill>
                  <a:srgbClr val="006699"/>
                </a:solidFill>
                <a:effectLst/>
                <a:latin typeface="Arial" charset="0"/>
                <a:cs typeface="Arial" charset="0"/>
              </a:rPr>
              <a:t>компютърният вирус</a:t>
            </a:r>
            <a:r>
              <a:rPr lang="bg-BG" sz="2400" dirty="0">
                <a:solidFill>
                  <a:srgbClr val="006699"/>
                </a:solidFill>
                <a:effectLst/>
                <a:latin typeface="Arial" charset="0"/>
                <a:cs typeface="Arial" charset="0"/>
              </a:rPr>
              <a:t> е малка програма, създадена за забавление, за предизвикване на дразнещи ефекти, но най-вече за унищожаване, модифициране или копиране на информация, за повреда или блокиране на компютърните системи, която се размножава чрез самокопиране в други програми или файлове. </a:t>
            </a:r>
          </a:p>
        </p:txBody>
      </p:sp>
      <p:sp>
        <p:nvSpPr>
          <p:cNvPr id="27650" name="Rectangle 2"/>
          <p:cNvSpPr>
            <a:spLocks noGrp="1" noRot="1" noChangeArrowheads="1"/>
          </p:cNvSpPr>
          <p:nvPr>
            <p:ph type="title"/>
          </p:nvPr>
        </p:nvSpPr>
        <p:spPr/>
        <p:txBody>
          <a:bodyPr/>
          <a:lstStyle/>
          <a:p>
            <a:r>
              <a:rPr lang="bg-BG" sz="2800">
                <a:solidFill>
                  <a:srgbClr val="0000FF"/>
                </a:solidFill>
                <a:effectLst/>
                <a:cs typeface="Arial" charset="0"/>
              </a:rPr>
              <a:t>Същност на компютърните вируси</a:t>
            </a:r>
          </a:p>
        </p:txBody>
      </p:sp>
      <p:sp>
        <p:nvSpPr>
          <p:cNvPr id="27653" name="Line 5"/>
          <p:cNvSpPr>
            <a:spLocks noChangeShapeType="1"/>
          </p:cNvSpPr>
          <p:nvPr/>
        </p:nvSpPr>
        <p:spPr bwMode="auto">
          <a:xfrm>
            <a:off x="428596" y="1142984"/>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bg-BG" sz="2800" dirty="0" smtClean="0">
                <a:solidFill>
                  <a:srgbClr val="006699"/>
                </a:solidFill>
                <a:latin typeface="Arial" charset="0"/>
                <a:cs typeface="Arial" charset="0"/>
              </a:rPr>
              <a:t>Вирусът може да зарази не само изпълнима програма, но и електронна таблица или текстов документ (това са т. нар. </a:t>
            </a:r>
            <a:r>
              <a:rPr lang="bg-BG" sz="2800" b="1" i="1" dirty="0" smtClean="0">
                <a:solidFill>
                  <a:srgbClr val="006699"/>
                </a:solidFill>
                <a:latin typeface="Arial" charset="0"/>
                <a:cs typeface="Arial" charset="0"/>
              </a:rPr>
              <a:t>макровируси</a:t>
            </a:r>
            <a:r>
              <a:rPr lang="bg-BG" sz="2800" dirty="0" smtClean="0">
                <a:solidFill>
                  <a:srgbClr val="006699"/>
                </a:solidFill>
                <a:latin typeface="Arial" charset="0"/>
                <a:cs typeface="Arial" charset="0"/>
              </a:rPr>
              <a:t>). Всеки път когато се изпълнява програмата (или се отваря таблицата, документът) вирусът се активира.</a:t>
            </a:r>
            <a:br>
              <a:rPr lang="bg-BG" sz="2800" dirty="0" smtClean="0">
                <a:solidFill>
                  <a:srgbClr val="006699"/>
                </a:solidFill>
                <a:latin typeface="Arial" charset="0"/>
                <a:cs typeface="Arial" charset="0"/>
              </a:rPr>
            </a:br>
            <a:r>
              <a:rPr lang="bg-BG" sz="2800" dirty="0" smtClean="0">
                <a:solidFill>
                  <a:srgbClr val="006699"/>
                </a:solidFill>
                <a:latin typeface="Arial" charset="0"/>
                <a:cs typeface="Arial" charset="0"/>
              </a:rPr>
              <a:t>Не е задължително вирусите да започнат да действат веднага след заразяването на системата.</a:t>
            </a:r>
            <a:br>
              <a:rPr lang="bg-BG" sz="2800" dirty="0" smtClean="0">
                <a:solidFill>
                  <a:srgbClr val="006699"/>
                </a:solidFill>
                <a:latin typeface="Arial" charset="0"/>
                <a:cs typeface="Arial" charset="0"/>
              </a:rPr>
            </a:br>
            <a:r>
              <a:rPr lang="bg-BG" sz="2800" dirty="0" smtClean="0">
                <a:solidFill>
                  <a:srgbClr val="006699"/>
                </a:solidFill>
                <a:latin typeface="Arial" charset="0"/>
                <a:cs typeface="Arial" charset="0"/>
              </a:rPr>
              <a:t>Те могат да стоят скрити известно време и да се активират на определена дата (например вирусът “Чернобил”, създаден в края на 90-те години, се активира ежегодно на 26 април).</a:t>
            </a:r>
            <a:br>
              <a:rPr lang="bg-BG" sz="2800" dirty="0" smtClean="0">
                <a:solidFill>
                  <a:srgbClr val="006699"/>
                </a:solidFill>
                <a:latin typeface="Arial" charset="0"/>
                <a:cs typeface="Arial" charset="0"/>
              </a:rPr>
            </a:br>
            <a:r>
              <a:rPr lang="bg-BG" sz="2800" dirty="0" smtClean="0">
                <a:solidFill>
                  <a:srgbClr val="006699"/>
                </a:solidFill>
                <a:latin typeface="Arial" charset="0"/>
                <a:cs typeface="Arial" charset="0"/>
              </a:rPr>
              <a:t>Система, в която съществува дори и неактивен вирус, е заразена.</a:t>
            </a:r>
          </a:p>
          <a:p>
            <a:endParaRPr lang="bg-BG" dirty="0"/>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1027"/>
          <p:cNvSpPr>
            <a:spLocks noGrp="1" noRot="1" noChangeArrowheads="1"/>
          </p:cNvSpPr>
          <p:nvPr>
            <p:ph idx="1"/>
          </p:nvPr>
        </p:nvSpPr>
        <p:spPr>
          <a:xfrm>
            <a:off x="228600" y="1357298"/>
            <a:ext cx="8686800" cy="5195902"/>
          </a:xfrm>
        </p:spPr>
        <p:txBody>
          <a:bodyPr>
            <a:normAutofit/>
          </a:bodyPr>
          <a:lstStyle/>
          <a:p>
            <a:pPr marL="227013" indent="-227013" algn="just" defTabSz="682625">
              <a:lnSpc>
                <a:spcPct val="90000"/>
              </a:lnSpc>
              <a:buFont typeface="Arial" charset="0"/>
              <a:buNone/>
            </a:pPr>
            <a:r>
              <a:rPr lang="bg-BG" sz="2200" dirty="0">
                <a:solidFill>
                  <a:srgbClr val="006699"/>
                </a:solidFill>
                <a:effectLst/>
              </a:rPr>
              <a:t>	</a:t>
            </a:r>
            <a:r>
              <a:rPr lang="bg-BG" sz="2400" b="1" i="1" dirty="0">
                <a:solidFill>
                  <a:srgbClr val="0070C0"/>
                </a:solidFill>
                <a:effectLst/>
                <a:latin typeface="Arial" pitchFamily="34" charset="0"/>
                <a:cs typeface="Arial" pitchFamily="34" charset="0"/>
              </a:rPr>
              <a:t>СПОРЕД НОСИТЕЛИТЕ, ВИРУСИТЕ</a:t>
            </a:r>
            <a:r>
              <a:rPr lang="bg-BG" sz="2400" dirty="0">
                <a:solidFill>
                  <a:srgbClr val="0070C0"/>
                </a:solidFill>
                <a:effectLst/>
                <a:latin typeface="Arial" pitchFamily="34" charset="0"/>
                <a:cs typeface="Arial" pitchFamily="34" charset="0"/>
              </a:rPr>
              <a:t> могат да се класифицират като разпространявани чрез:</a:t>
            </a:r>
            <a:endParaRPr lang="en-US" sz="2400" dirty="0">
              <a:solidFill>
                <a:srgbClr val="0070C0"/>
              </a:solidFill>
              <a:effectLst/>
              <a:latin typeface="Arial" pitchFamily="34" charset="0"/>
              <a:cs typeface="Arial" pitchFamily="34" charset="0"/>
            </a:endParaRPr>
          </a:p>
          <a:p>
            <a:pPr marL="227013" indent="-227013" algn="just" defTabSz="682625">
              <a:lnSpc>
                <a:spcPct val="90000"/>
              </a:lnSpc>
              <a:buFont typeface="Arial" charset="0"/>
              <a:buNone/>
            </a:pPr>
            <a:r>
              <a:rPr lang="bg-BG" sz="2400" dirty="0">
                <a:solidFill>
                  <a:srgbClr val="0070C0"/>
                </a:solidFill>
                <a:latin typeface="Arial" pitchFamily="34" charset="0"/>
                <a:cs typeface="Arial" pitchFamily="34" charset="0"/>
              </a:rPr>
              <a:t>	· </a:t>
            </a:r>
            <a:r>
              <a:rPr lang="bg-BG" sz="2400" b="1" i="1" dirty="0">
                <a:solidFill>
                  <a:srgbClr val="0070C0"/>
                </a:solidFill>
                <a:latin typeface="Arial" pitchFamily="34" charset="0"/>
                <a:cs typeface="Arial" pitchFamily="34" charset="0"/>
              </a:rPr>
              <a:t>ДИСКЕТИ И КОМПАКТДИСКОВЕ</a:t>
            </a:r>
            <a:r>
              <a:rPr lang="bg-BG" sz="2400" dirty="0">
                <a:solidFill>
                  <a:srgbClr val="0070C0"/>
                </a:solidFill>
                <a:latin typeface="Arial" pitchFamily="34" charset="0"/>
                <a:cs typeface="Arial" pitchFamily="34" charset="0"/>
              </a:rPr>
              <a:t>. </a:t>
            </a:r>
            <a:r>
              <a:rPr lang="bg-BG" sz="2400" dirty="0">
                <a:solidFill>
                  <a:srgbClr val="0070C0"/>
                </a:solidFill>
                <a:effectLst/>
                <a:latin typeface="Arial" pitchFamily="34" charset="0"/>
                <a:cs typeface="Arial" pitchFamily="34" charset="0"/>
              </a:rPr>
              <a:t>При използване на заразени такива носители вирусът се пренася (заразява файлове) на твърдия диск. Някои вируси заразяват зареждащият (</a:t>
            </a:r>
            <a:r>
              <a:rPr lang="en-US" sz="2400" dirty="0">
                <a:solidFill>
                  <a:srgbClr val="0070C0"/>
                </a:solidFill>
                <a:effectLst/>
                <a:latin typeface="Arial" pitchFamily="34" charset="0"/>
                <a:cs typeface="Arial" pitchFamily="34" charset="0"/>
              </a:rPr>
              <a:t>boot</a:t>
            </a:r>
            <a:r>
              <a:rPr lang="bg-BG" sz="2400" dirty="0">
                <a:solidFill>
                  <a:srgbClr val="0070C0"/>
                </a:solidFill>
                <a:effectLst/>
                <a:latin typeface="Arial" pitchFamily="34" charset="0"/>
                <a:cs typeface="Arial" pitchFamily="34" charset="0"/>
              </a:rPr>
              <a:t>) сектор на дискетата (диска);</a:t>
            </a:r>
          </a:p>
          <a:p>
            <a:pPr marL="227013" indent="-227013" algn="just" defTabSz="682625">
              <a:lnSpc>
                <a:spcPct val="90000"/>
              </a:lnSpc>
              <a:buFont typeface="Arial" charset="0"/>
              <a:buNone/>
            </a:pPr>
            <a:r>
              <a:rPr lang="bg-BG" sz="2400" dirty="0">
                <a:solidFill>
                  <a:srgbClr val="0070C0"/>
                </a:solidFill>
                <a:effectLst/>
                <a:latin typeface="Arial" pitchFamily="34" charset="0"/>
                <a:cs typeface="Arial" pitchFamily="34" charset="0"/>
              </a:rPr>
              <a:t>	· </a:t>
            </a:r>
            <a:r>
              <a:rPr lang="bg-BG" sz="2400" b="1" i="1" dirty="0">
                <a:solidFill>
                  <a:srgbClr val="0070C0"/>
                </a:solidFill>
                <a:latin typeface="Arial" pitchFamily="34" charset="0"/>
                <a:cs typeface="Arial" pitchFamily="34" charset="0"/>
              </a:rPr>
              <a:t>ФАЙЛОВЕ, СВАЛЕНИ ОТ ИНТЕРНЕТ.</a:t>
            </a:r>
            <a:r>
              <a:rPr lang="bg-BG" sz="2400" dirty="0">
                <a:solidFill>
                  <a:srgbClr val="0070C0"/>
                </a:solidFill>
                <a:effectLst/>
                <a:latin typeface="Arial" pitchFamily="34" charset="0"/>
                <a:cs typeface="Arial" pitchFamily="34" charset="0"/>
              </a:rPr>
              <a:t> Хиляди сайтове предлагат сваляне на </a:t>
            </a:r>
            <a:r>
              <a:rPr lang="en-US" sz="2400" dirty="0">
                <a:solidFill>
                  <a:srgbClr val="0070C0"/>
                </a:solidFill>
                <a:effectLst/>
                <a:latin typeface="Arial" pitchFamily="34" charset="0"/>
                <a:cs typeface="Arial" pitchFamily="34" charset="0"/>
              </a:rPr>
              <a:t>freeware</a:t>
            </a:r>
            <a:r>
              <a:rPr lang="bg-BG" sz="2400" dirty="0">
                <a:solidFill>
                  <a:srgbClr val="0070C0"/>
                </a:solidFill>
                <a:effectLst/>
                <a:latin typeface="Arial" pitchFamily="34" charset="0"/>
                <a:cs typeface="Arial" pitchFamily="34" charset="0"/>
              </a:rPr>
              <a:t>, </a:t>
            </a:r>
            <a:r>
              <a:rPr lang="en-US" sz="2400" dirty="0">
                <a:solidFill>
                  <a:srgbClr val="0070C0"/>
                </a:solidFill>
                <a:effectLst/>
                <a:latin typeface="Arial" pitchFamily="34" charset="0"/>
                <a:cs typeface="Arial" pitchFamily="34" charset="0"/>
              </a:rPr>
              <a:t>shareware</a:t>
            </a:r>
            <a:r>
              <a:rPr lang="bg-BG" sz="2400" dirty="0">
                <a:solidFill>
                  <a:srgbClr val="0070C0"/>
                </a:solidFill>
                <a:effectLst/>
                <a:latin typeface="Arial" pitchFamily="34" charset="0"/>
                <a:cs typeface="Arial" pitchFamily="34" charset="0"/>
              </a:rPr>
              <a:t>, игри, помощни инструменти и др. Повечето сайтове уверяват, че предлаганата от тях информация не е заразена, но винаги има вероятност това да не се окаже така;</a:t>
            </a:r>
          </a:p>
          <a:p>
            <a:pPr marL="227013" indent="-227013" algn="just" defTabSz="682625">
              <a:lnSpc>
                <a:spcPct val="90000"/>
              </a:lnSpc>
              <a:buFont typeface="Arial" charset="0"/>
              <a:buNone/>
            </a:pPr>
            <a:r>
              <a:rPr lang="bg-BG" sz="2200" dirty="0">
                <a:solidFill>
                  <a:srgbClr val="000000"/>
                </a:solidFill>
              </a:rPr>
              <a:t>	</a:t>
            </a:r>
            <a:endParaRPr lang="bg-BG" sz="2200" dirty="0">
              <a:effectLst/>
            </a:endParaRPr>
          </a:p>
        </p:txBody>
      </p:sp>
      <p:sp>
        <p:nvSpPr>
          <p:cNvPr id="30726" name="Rectangle 1030"/>
          <p:cNvSpPr>
            <a:spLocks noGrp="1" noRot="1" noChangeArrowheads="1"/>
          </p:cNvSpPr>
          <p:nvPr>
            <p:ph type="title"/>
          </p:nvPr>
        </p:nvSpPr>
        <p:spPr>
          <a:noFill/>
          <a:ln/>
        </p:spPr>
        <p:txBody>
          <a:bodyPr/>
          <a:lstStyle/>
          <a:p>
            <a:r>
              <a:rPr lang="bg-BG" sz="2800" b="1">
                <a:solidFill>
                  <a:srgbClr val="0000FF"/>
                </a:solidFill>
                <a:cs typeface="Arial" charset="0"/>
              </a:rPr>
              <a:t>2. ВИДОВЕ ВИРУСИ</a:t>
            </a:r>
            <a:r>
              <a:rPr lang="bg-BG" sz="2800" b="1">
                <a:solidFill>
                  <a:srgbClr val="0000FF"/>
                </a:solidFill>
              </a:rPr>
              <a:t>	</a:t>
            </a:r>
            <a:endParaRPr lang="bg-BG" sz="2800" b="1">
              <a:solidFill>
                <a:srgbClr val="0000FF"/>
              </a:solidFill>
              <a:cs typeface="Arial" charset="0"/>
            </a:endParaRPr>
          </a:p>
        </p:txBody>
      </p:sp>
      <p:sp>
        <p:nvSpPr>
          <p:cNvPr id="30724" name="Line 1028"/>
          <p:cNvSpPr>
            <a:spLocks noChangeShapeType="1"/>
          </p:cNvSpPr>
          <p:nvPr/>
        </p:nvSpPr>
        <p:spPr bwMode="auto">
          <a:xfrm>
            <a:off x="428596" y="1142984"/>
            <a:ext cx="8382000" cy="0"/>
          </a:xfrm>
          <a:prstGeom prst="line">
            <a:avLst/>
          </a:prstGeom>
          <a:noFill/>
          <a:ln w="57150" cap="sq" cmpd="thickThin">
            <a:solidFill>
              <a:srgbClr val="333399"/>
            </a:solidFill>
            <a:round/>
            <a:headEnd type="none" w="sm" len="sm"/>
            <a:tailEnd type="none" w="sm" len="sm"/>
          </a:ln>
          <a:effectLst/>
        </p:spPr>
        <p:txBody>
          <a:bodyPr wrap="none"/>
          <a:lstStyle/>
          <a:p>
            <a:endParaRPr lang="bg-BG"/>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b="1" i="1" dirty="0" smtClean="0">
                <a:solidFill>
                  <a:srgbClr val="0070C0"/>
                </a:solidFill>
                <a:latin typeface="Arial" pitchFamily="34" charset="0"/>
                <a:cs typeface="Arial" pitchFamily="34" charset="0"/>
              </a:rPr>
              <a:t>E-mail</a:t>
            </a:r>
            <a:r>
              <a:rPr lang="bg-BG" sz="2400" b="1" i="1" dirty="0" smtClean="0">
                <a:solidFill>
                  <a:srgbClr val="0070C0"/>
                </a:solidFill>
                <a:latin typeface="Arial" pitchFamily="34" charset="0"/>
                <a:cs typeface="Arial" pitchFamily="34" charset="0"/>
              </a:rPr>
              <a:t> </a:t>
            </a:r>
            <a:r>
              <a:rPr lang="bg-BG" sz="2400" b="1" i="1" dirty="0" smtClean="0">
                <a:solidFill>
                  <a:srgbClr val="0070C0"/>
                </a:solidFill>
                <a:latin typeface="Arial" pitchFamily="34" charset="0"/>
                <a:cs typeface="Arial" pitchFamily="34" charset="0"/>
              </a:rPr>
              <a:t>ИЛИ ФАЙЛОВЕ, ПРИКАЧЕНИ КЪМ </a:t>
            </a:r>
            <a:r>
              <a:rPr lang="en-US" sz="2400" b="1" i="1" dirty="0" smtClean="0">
                <a:solidFill>
                  <a:srgbClr val="0070C0"/>
                </a:solidFill>
                <a:latin typeface="Arial" pitchFamily="34" charset="0"/>
                <a:cs typeface="Arial" pitchFamily="34" charset="0"/>
              </a:rPr>
              <a:t>Е-mail</a:t>
            </a:r>
            <a:r>
              <a:rPr lang="bg-BG" sz="2400" dirty="0" smtClean="0">
                <a:solidFill>
                  <a:srgbClr val="0070C0"/>
                </a:solidFill>
                <a:latin typeface="Arial" pitchFamily="34" charset="0"/>
                <a:cs typeface="Arial" pitchFamily="34" charset="0"/>
              </a:rPr>
              <a:t>. </a:t>
            </a:r>
            <a:r>
              <a:rPr lang="en-US" sz="2400" dirty="0" smtClean="0">
                <a:solidFill>
                  <a:srgbClr val="0070C0"/>
                </a:solidFill>
                <a:latin typeface="Arial" pitchFamily="34" charset="0"/>
                <a:cs typeface="Arial" pitchFamily="34" charset="0"/>
              </a:rPr>
              <a:t>E-mail</a:t>
            </a:r>
            <a:r>
              <a:rPr lang="bg-BG" sz="2400" dirty="0" smtClean="0">
                <a:solidFill>
                  <a:srgbClr val="0070C0"/>
                </a:solidFill>
                <a:latin typeface="Arial" pitchFamily="34" charset="0"/>
                <a:cs typeface="Arial" pitchFamily="34" charset="0"/>
              </a:rPr>
              <a:t> съобщенията са също среда за разпространение на вируси от Интернет. Дори само отварянето на заразено писмо (най-често от непознат подател и с интригуващ </a:t>
            </a:r>
            <a:r>
              <a:rPr lang="en-US" sz="2400" dirty="0" smtClean="0">
                <a:solidFill>
                  <a:srgbClr val="0070C0"/>
                </a:solidFill>
                <a:latin typeface="Arial" pitchFamily="34" charset="0"/>
                <a:cs typeface="Arial" pitchFamily="34" charset="0"/>
              </a:rPr>
              <a:t>Subject</a:t>
            </a:r>
            <a:r>
              <a:rPr lang="bg-BG" sz="2400" dirty="0" smtClean="0">
                <a:solidFill>
                  <a:srgbClr val="0070C0"/>
                </a:solidFill>
                <a:latin typeface="Arial" pitchFamily="34" charset="0"/>
                <a:cs typeface="Arial" pitchFamily="34" charset="0"/>
              </a:rPr>
              <a:t>) може да доведе до заразяване на целия компютър. В други случаи документ, заразен с вирус, е изпратен по </a:t>
            </a:r>
            <a:r>
              <a:rPr lang="en-US" sz="2400" dirty="0" smtClean="0">
                <a:solidFill>
                  <a:srgbClr val="0070C0"/>
                </a:solidFill>
                <a:latin typeface="Arial" pitchFamily="34" charset="0"/>
                <a:cs typeface="Arial" pitchFamily="34" charset="0"/>
              </a:rPr>
              <a:t>e-mail</a:t>
            </a:r>
            <a:r>
              <a:rPr lang="bg-BG" sz="2400" dirty="0" smtClean="0">
                <a:solidFill>
                  <a:srgbClr val="0070C0"/>
                </a:solidFill>
                <a:latin typeface="Arial" pitchFamily="34" charset="0"/>
                <a:cs typeface="Arial" pitchFamily="34" charset="0"/>
              </a:rPr>
              <a:t> като прикачен файл.</a:t>
            </a:r>
          </a:p>
          <a:p>
            <a:endParaRPr lang="bg-BG" dirty="0"/>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Rot="1" noChangeArrowheads="1"/>
          </p:cNvSpPr>
          <p:nvPr>
            <p:ph idx="1"/>
          </p:nvPr>
        </p:nvSpPr>
        <p:spPr>
          <a:xfrm>
            <a:off x="228600" y="1714488"/>
            <a:ext cx="8686800" cy="5143512"/>
          </a:xfrm>
        </p:spPr>
        <p:txBody>
          <a:bodyPr>
            <a:normAutofit/>
          </a:bodyPr>
          <a:lstStyle/>
          <a:p>
            <a:pPr>
              <a:lnSpc>
                <a:spcPct val="80000"/>
              </a:lnSpc>
              <a:buFont typeface="Arial" charset="0"/>
              <a:buNone/>
            </a:pPr>
            <a:r>
              <a:rPr lang="bg-BG" sz="2400" b="1" i="1" dirty="0">
                <a:solidFill>
                  <a:srgbClr val="006699"/>
                </a:solidFill>
                <a:effectLst/>
              </a:rPr>
              <a:t>	</a:t>
            </a:r>
            <a:r>
              <a:rPr lang="bg-BG" sz="2400" b="1" i="1" dirty="0">
                <a:solidFill>
                  <a:srgbClr val="0070C0"/>
                </a:solidFill>
                <a:effectLst/>
                <a:latin typeface="Arial" pitchFamily="34" charset="0"/>
                <a:cs typeface="Arial" pitchFamily="34" charset="0"/>
              </a:rPr>
              <a:t>СПОРЕД ЧАСТТА ОТ ДИСКОВИТЕ НОСИТЕЛИ, КОЯТО АТАКУВАТ, </a:t>
            </a:r>
            <a:r>
              <a:rPr lang="bg-BG" sz="2400" dirty="0">
                <a:solidFill>
                  <a:srgbClr val="0070C0"/>
                </a:solidFill>
                <a:effectLst/>
                <a:latin typeface="Arial" pitchFamily="34" charset="0"/>
                <a:cs typeface="Arial" pitchFamily="34" charset="0"/>
              </a:rPr>
              <a:t>вирусите биват:</a:t>
            </a:r>
            <a:r>
              <a:rPr lang="bg-BG" sz="2400" dirty="0">
                <a:solidFill>
                  <a:srgbClr val="0070C0"/>
                </a:solidFill>
                <a:latin typeface="Arial" pitchFamily="34" charset="0"/>
                <a:cs typeface="Arial" pitchFamily="34" charset="0"/>
              </a:rPr>
              <a:t> </a:t>
            </a:r>
          </a:p>
          <a:p>
            <a:pPr algn="just">
              <a:lnSpc>
                <a:spcPct val="90000"/>
              </a:lnSpc>
              <a:spcBef>
                <a:spcPct val="10000"/>
              </a:spcBef>
              <a:buFont typeface="Arial" charset="0"/>
              <a:buNone/>
            </a:pPr>
            <a:r>
              <a:rPr lang="bg-BG" sz="2400" dirty="0">
                <a:solidFill>
                  <a:srgbClr val="0070C0"/>
                </a:solidFill>
                <a:latin typeface="Arial" pitchFamily="34" charset="0"/>
                <a:cs typeface="Arial" pitchFamily="34" charset="0"/>
              </a:rPr>
              <a:t>	· </a:t>
            </a:r>
            <a:r>
              <a:rPr lang="bg-BG" sz="2400" b="1" i="1" dirty="0">
                <a:solidFill>
                  <a:srgbClr val="0070C0"/>
                </a:solidFill>
                <a:latin typeface="Arial" pitchFamily="34" charset="0"/>
                <a:cs typeface="Arial" pitchFamily="34" charset="0"/>
              </a:rPr>
              <a:t>СТАРТОВО-СЕКТОРНИ</a:t>
            </a:r>
            <a:r>
              <a:rPr lang="bg-BG" sz="2400" b="1" dirty="0">
                <a:solidFill>
                  <a:srgbClr val="0070C0"/>
                </a:solidFill>
                <a:latin typeface="Arial" pitchFamily="34" charset="0"/>
                <a:cs typeface="Arial" pitchFamily="34" charset="0"/>
              </a:rPr>
              <a:t> </a:t>
            </a:r>
            <a:r>
              <a:rPr lang="bg-BG" sz="2400" b="1" i="1" dirty="0">
                <a:solidFill>
                  <a:srgbClr val="0070C0"/>
                </a:solidFill>
                <a:latin typeface="Arial" pitchFamily="34" charset="0"/>
                <a:cs typeface="Arial" pitchFamily="34" charset="0"/>
              </a:rPr>
              <a:t>ВИРУСИ</a:t>
            </a:r>
            <a:r>
              <a:rPr lang="bg-BG" sz="2400" dirty="0">
                <a:solidFill>
                  <a:srgbClr val="0070C0"/>
                </a:solidFill>
                <a:latin typeface="Arial" pitchFamily="34" charset="0"/>
                <a:cs typeface="Arial" pitchFamily="34" charset="0"/>
              </a:rPr>
              <a:t> </a:t>
            </a:r>
            <a:r>
              <a:rPr lang="bg-BG" sz="2400" dirty="0">
                <a:solidFill>
                  <a:srgbClr val="0070C0"/>
                </a:solidFill>
                <a:effectLst/>
                <a:latin typeface="Arial" pitchFamily="34" charset="0"/>
                <a:cs typeface="Arial" pitchFamily="34" charset="0"/>
              </a:rPr>
              <a:t>(или </a:t>
            </a:r>
            <a:r>
              <a:rPr lang="en-US" sz="2400" dirty="0">
                <a:solidFill>
                  <a:srgbClr val="0070C0"/>
                </a:solidFill>
                <a:effectLst/>
                <a:latin typeface="Arial" pitchFamily="34" charset="0"/>
                <a:cs typeface="Arial" pitchFamily="34" charset="0"/>
              </a:rPr>
              <a:t>boot</a:t>
            </a:r>
            <a:r>
              <a:rPr lang="bg-BG" sz="2400" dirty="0">
                <a:solidFill>
                  <a:srgbClr val="0070C0"/>
                </a:solidFill>
                <a:effectLst/>
                <a:latin typeface="Arial" pitchFamily="34" charset="0"/>
                <a:cs typeface="Arial" pitchFamily="34" charset="0"/>
              </a:rPr>
              <a:t> вируси). Разпространяват се главно чрез заразена стартираща дискета (компактдиск), поставена по невнимание в устройството и последвало рестартиране на системата от нея. Вирусът се прочита от заразения стартов сектор на дискетата и се записва в стартовия сектор на системния твърд диск, след което заразява други дискове и дискети;</a:t>
            </a:r>
          </a:p>
          <a:p>
            <a:pPr>
              <a:lnSpc>
                <a:spcPct val="90000"/>
              </a:lnSpc>
              <a:spcBef>
                <a:spcPct val="10000"/>
              </a:spcBef>
              <a:buFont typeface="Arial" charset="0"/>
              <a:buNone/>
            </a:pPr>
            <a:r>
              <a:rPr lang="bg-BG" sz="2400" dirty="0">
                <a:solidFill>
                  <a:srgbClr val="0070C0"/>
                </a:solidFill>
                <a:latin typeface="Arial" pitchFamily="34" charset="0"/>
                <a:cs typeface="Arial" pitchFamily="34" charset="0"/>
              </a:rPr>
              <a:t>	</a:t>
            </a:r>
          </a:p>
        </p:txBody>
      </p:sp>
      <p:sp>
        <p:nvSpPr>
          <p:cNvPr id="31750" name="Rectangle 6"/>
          <p:cNvSpPr>
            <a:spLocks noGrp="1" noRot="1" noChangeArrowheads="1"/>
          </p:cNvSpPr>
          <p:nvPr>
            <p:ph type="title"/>
          </p:nvPr>
        </p:nvSpPr>
        <p:spPr>
          <a:noFill/>
          <a:ln/>
        </p:spPr>
        <p:txBody>
          <a:bodyPr/>
          <a:lstStyle/>
          <a:p>
            <a:endParaRPr lang="bg-BG" sz="2800" b="1" dirty="0">
              <a:solidFill>
                <a:srgbClr val="0000FF"/>
              </a:solidFill>
              <a:cs typeface="Arial" charset="0"/>
            </a:endParaRPr>
          </a:p>
        </p:txBody>
      </p:sp>
    </p:spTree>
  </p:cSld>
  <p:clrMapOvr>
    <a:overrideClrMapping bg1="lt1" tx1="dk1" bg2="lt2" tx2="dk2" accent1="accent1" accent2="accent2" accent3="accent3" accent4="accent4" accent5="accent5" accent6="accent6" hlink="hlink" folHlink="folHlink"/>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bg-BG" sz="2400" dirty="0" smtClean="0">
                <a:solidFill>
                  <a:srgbClr val="000000"/>
                </a:solidFill>
              </a:rPr>
              <a:t> </a:t>
            </a:r>
            <a:r>
              <a:rPr lang="bg-BG" sz="2400" b="1" i="1" dirty="0" smtClean="0">
                <a:solidFill>
                  <a:srgbClr val="0070C0"/>
                </a:solidFill>
                <a:latin typeface="Arial" pitchFamily="34" charset="0"/>
                <a:cs typeface="Arial" pitchFamily="34" charset="0"/>
              </a:rPr>
              <a:t>ФАЙЛОВИ ВИРУСИ</a:t>
            </a:r>
            <a:r>
              <a:rPr lang="bg-BG" sz="2400" i="1" dirty="0" smtClean="0">
                <a:solidFill>
                  <a:srgbClr val="0070C0"/>
                </a:solidFill>
                <a:latin typeface="Arial" pitchFamily="34" charset="0"/>
                <a:cs typeface="Arial" pitchFamily="34" charset="0"/>
              </a:rPr>
              <a:t>.</a:t>
            </a:r>
            <a:r>
              <a:rPr lang="bg-BG" sz="2400" dirty="0" smtClean="0">
                <a:solidFill>
                  <a:srgbClr val="0070C0"/>
                </a:solidFill>
                <a:latin typeface="Arial" pitchFamily="34" charset="0"/>
                <a:cs typeface="Arial" pitchFamily="34" charset="0"/>
              </a:rPr>
              <a:t> Наречени още </a:t>
            </a:r>
            <a:r>
              <a:rPr lang="bg-BG" sz="2400" i="1" dirty="0" smtClean="0">
                <a:solidFill>
                  <a:srgbClr val="0070C0"/>
                </a:solidFill>
                <a:latin typeface="Arial" pitchFamily="34" charset="0"/>
                <a:cs typeface="Arial" pitchFamily="34" charset="0"/>
              </a:rPr>
              <a:t>програмни</a:t>
            </a:r>
            <a:r>
              <a:rPr lang="bg-BG" sz="2400" dirty="0" smtClean="0">
                <a:solidFill>
                  <a:srgbClr val="0070C0"/>
                </a:solidFill>
                <a:latin typeface="Arial" pitchFamily="34" charset="0"/>
                <a:cs typeface="Arial" pitchFamily="34" charset="0"/>
              </a:rPr>
              <a:t> вируси, когато заразяват изпълними файлове (с разширения .EXE, .COM и .DLL), или </a:t>
            </a:r>
            <a:r>
              <a:rPr lang="bg-BG" sz="2400" i="1" dirty="0" smtClean="0">
                <a:solidFill>
                  <a:srgbClr val="0070C0"/>
                </a:solidFill>
                <a:latin typeface="Arial" pitchFamily="34" charset="0"/>
                <a:cs typeface="Arial" pitchFamily="34" charset="0"/>
              </a:rPr>
              <a:t>макро вируси </a:t>
            </a:r>
            <a:r>
              <a:rPr lang="bg-BG" sz="2400" dirty="0" smtClean="0">
                <a:solidFill>
                  <a:srgbClr val="0070C0"/>
                </a:solidFill>
                <a:latin typeface="Arial" pitchFamily="34" charset="0"/>
                <a:cs typeface="Arial" pitchFamily="34" charset="0"/>
              </a:rPr>
              <a:t>(вирусът е написан като макрос на Visual Basic), когато заразяват документни файлове на приложения – например Word документи, Excel таблици или файлове-шаблони на същите тези приложения.</a:t>
            </a:r>
            <a:endParaRPr lang="bg-BG" sz="2400" dirty="0">
              <a:solidFill>
                <a:srgbClr val="0070C0"/>
              </a:solidFill>
              <a:latin typeface="Arial" pitchFamily="34" charset="0"/>
              <a:cs typeface="Arial" pitchFamily="34" charset="0"/>
            </a:endParaRPr>
          </a:p>
        </p:txBody>
      </p:sp>
      <p:sp>
        <p:nvSpPr>
          <p:cNvPr id="3" name="Title 2"/>
          <p:cNvSpPr>
            <a:spLocks noGrp="1"/>
          </p:cNvSpPr>
          <p:nvPr>
            <p:ph type="title"/>
          </p:nvPr>
        </p:nvSpPr>
        <p:spPr/>
        <p:txBody>
          <a:bodyPr/>
          <a:lstStyle/>
          <a:p>
            <a:endParaRPr lang="bg-BG"/>
          </a:p>
        </p:txBody>
      </p:sp>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284</TotalTime>
  <Words>1011</Words>
  <Application>Microsoft PowerPoint</Application>
  <PresentationFormat>On-screen Show (4:3)</PresentationFormat>
  <Paragraphs>61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Защита на данните в компютърната система</vt:lpstr>
      <vt:lpstr>1. Възникване и същност на компютърните вируси</vt:lpstr>
      <vt:lpstr>Slide 3</vt:lpstr>
      <vt:lpstr>Същност на компютърните вируси</vt:lpstr>
      <vt:lpstr>Slide 5</vt:lpstr>
      <vt:lpstr>2. ВИДОВЕ ВИРУСИ </vt:lpstr>
      <vt:lpstr>Slide 7</vt:lpstr>
      <vt:lpstr>Slide 8</vt:lpstr>
      <vt:lpstr>Slide 9</vt:lpstr>
      <vt:lpstr> </vt:lpstr>
      <vt:lpstr>Slide 11</vt:lpstr>
      <vt:lpstr>Slide 12</vt:lpstr>
      <vt:lpstr>Slide 13</vt:lpstr>
      <vt:lpstr>Slide 14</vt:lpstr>
      <vt:lpstr>Slide 15</vt:lpstr>
      <vt:lpstr>Slide 16</vt:lpstr>
      <vt:lpstr>3. ПРЕДОТВРАТЯВАНЕ, ЗАСИЧАНЕ И ВЪЗСТАНОВЯВАНЕ ОТ АТАКИ С ВИРУСИ</vt:lpstr>
      <vt:lpstr>Slide 18</vt:lpstr>
      <vt:lpstr>Мерки за защита от вируси...:</vt:lpstr>
      <vt:lpstr>Slide 20</vt:lpstr>
      <vt:lpstr>Характерни симптоми на заразените с вируси компютри:</vt:lpstr>
      <vt:lpstr>Slide 22</vt:lpstr>
      <vt:lpstr>4. Възможности на някои от най-известните АНТИВИРУСНИ ПРОГРАМИ</vt:lpstr>
    </vt:vector>
  </TitlesOfParts>
  <Company>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Компютърна сигурност и защита на информацията</dc:title>
  <dc:creator>VTU</dc:creator>
  <cp:lastModifiedBy>Sevdelina</cp:lastModifiedBy>
  <cp:revision>43</cp:revision>
  <cp:lastPrinted>1601-01-01T00:00:00Z</cp:lastPrinted>
  <dcterms:created xsi:type="dcterms:W3CDTF">2005-03-14T10:51:51Z</dcterms:created>
  <dcterms:modified xsi:type="dcterms:W3CDTF">2017-01-03T07:59:27Z</dcterms:modified>
</cp:coreProperties>
</file>