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86C"/>
    <a:srgbClr val="336699"/>
    <a:srgbClr val="907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17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CFF5F-92F5-4708-A966-6FF2DC4206E6}" type="datetimeFigureOut">
              <a:rPr lang="bg-BG" smtClean="0"/>
              <a:t>30.11.2016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04E12-91BC-45B6-9799-44A4BBD8563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940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04E12-91BC-45B6-9799-44A4BBD8563D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380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420241-E11D-4A58-AD25-A1A45925965F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019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F592E-C43A-4B5E-B9D1-D012AEDC48E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384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70718-97DD-4251-8651-87FEFF6C0D1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044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5721-FCD2-4231-ADB8-5578011086F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249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BAA7E42-EEC2-4C63-9C83-1E553BF93E2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93352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F160D-DC4B-40C2-B880-27BD32ABC9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03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FFAB5-85CF-4464-86D3-841F76B36DC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891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8C5D-3C33-412B-981F-EF9C43412A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112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E071-0160-4524-8789-6B1157E79E2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861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2AE751C8-E44C-4FBD-9CED-47675B52369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56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4A193DA9-018B-4966-95B0-EFED839C575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321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080A7EC-1B49-4F82-92AD-D32724139BF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7007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1098388"/>
            <a:ext cx="5256584" cy="4394988"/>
          </a:xfrm>
        </p:spPr>
        <p:txBody>
          <a:bodyPr>
            <a:normAutofit/>
          </a:bodyPr>
          <a:lstStyle/>
          <a:p>
            <a:r>
              <a:rPr lang="bg-BG" sz="4000" dirty="0"/>
              <a:t>Мултимедия, хипермедия и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382869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398" y="188640"/>
            <a:ext cx="7633742" cy="1322076"/>
          </a:xfrm>
        </p:spPr>
        <p:txBody>
          <a:bodyPr>
            <a:normAutofit/>
          </a:bodyPr>
          <a:lstStyle/>
          <a:p>
            <a:r>
              <a:rPr lang="bg-BG" sz="3600" b="0" dirty="0" smtClean="0">
                <a:solidFill>
                  <a:schemeClr val="tx2"/>
                </a:solidFill>
              </a:rPr>
              <a:t>1.Основни понятия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662" y="1124744"/>
            <a:ext cx="7903810" cy="5511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sz="28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Хипертекст - Хипертекст е система за писане и представяне на текст, която дава възможност текстът да се свързва по много начини, достъпни на няколко детайлни нива.</a:t>
            </a:r>
          </a:p>
          <a:p>
            <a:pPr marL="0" indent="0" algn="just">
              <a:buNone/>
            </a:pPr>
            <a:r>
              <a:rPr lang="ru-RU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б</a:t>
            </a:r>
            <a:r>
              <a:rPr lang="ru-RU" sz="28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хипервръзка - Най-важен термин в хипертекстовата теория е понятието връзка (link). Хипертекст-документите може да съдържат връзки към различни документи или части от тях,намиращи се на една или различни </a:t>
            </a:r>
            <a:r>
              <a:rPr lang="ru-RU" sz="2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машини.</a:t>
            </a:r>
            <a:endParaRPr lang="ru-RU" sz="28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0632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268760"/>
            <a:ext cx="7633742" cy="461083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3000" b="0" dirty="0" smtClean="0">
                <a:solidFill>
                  <a:schemeClr val="tx1"/>
                </a:solidFill>
              </a:rPr>
              <a:t>в</a:t>
            </a:r>
            <a:r>
              <a:rPr lang="ru-RU" sz="3000" b="0" dirty="0">
                <a:solidFill>
                  <a:schemeClr val="tx1"/>
                </a:solidFill>
              </a:rPr>
              <a:t>) </a:t>
            </a:r>
            <a:r>
              <a:rPr lang="bg-BG" sz="3000" b="0" dirty="0" smtClean="0">
                <a:solidFill>
                  <a:schemeClr val="tx1"/>
                </a:solidFill>
              </a:rPr>
              <a:t>Н</a:t>
            </a:r>
            <a:r>
              <a:rPr lang="ru-RU" sz="3000" b="0" dirty="0" smtClean="0">
                <a:solidFill>
                  <a:schemeClr val="tx1"/>
                </a:solidFill>
              </a:rPr>
              <a:t>авигация- </a:t>
            </a:r>
            <a:r>
              <a:rPr lang="ru-RU" sz="3000" b="0" dirty="0">
                <a:solidFill>
                  <a:schemeClr val="tx1"/>
                </a:solidFill>
              </a:rPr>
              <a:t>движението в Интернет пространството. </a:t>
            </a:r>
            <a:r>
              <a:rPr lang="ru-RU" sz="3000" b="0" dirty="0" smtClean="0">
                <a:solidFill>
                  <a:schemeClr val="tx1"/>
                </a:solidFill>
              </a:rPr>
              <a:t>Извършва </a:t>
            </a:r>
            <a:r>
              <a:rPr lang="ru-RU" sz="3000" b="0" dirty="0">
                <a:solidFill>
                  <a:schemeClr val="tx1"/>
                </a:solidFill>
              </a:rPr>
              <a:t>се със </a:t>
            </a:r>
            <a:r>
              <a:rPr lang="ru-RU" sz="3000" b="0" dirty="0" smtClean="0">
                <a:solidFill>
                  <a:schemeClr val="tx1"/>
                </a:solidFill>
              </a:rPr>
              <a:t>специална</a:t>
            </a:r>
            <a:r>
              <a:rPr lang="ru-RU" sz="3000" b="0" dirty="0">
                <a:solidFill>
                  <a:schemeClr val="tx1"/>
                </a:solidFill>
              </a:rPr>
              <a:t> програма наречена браузър</a:t>
            </a:r>
            <a:r>
              <a:rPr lang="ru-RU" sz="3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3000" b="0" dirty="0" smtClean="0">
                <a:solidFill>
                  <a:schemeClr val="tx1"/>
                </a:solidFill>
              </a:rPr>
              <a:t>	г</a:t>
            </a:r>
            <a:r>
              <a:rPr lang="ru-RU" sz="3000" b="0" dirty="0">
                <a:solidFill>
                  <a:schemeClr val="tx1"/>
                </a:solidFill>
              </a:rPr>
              <a:t>) хипермедия - Система за представяне на информация (текстова, графични изображения, аудио и видео), даваща възможност за свързването й на няколко детайлни нива. Хипермедийните документи могат да съдържат връзки към друга хипермедийна </a:t>
            </a:r>
            <a:r>
              <a:rPr lang="ru-RU" sz="3000" b="0" dirty="0" smtClean="0">
                <a:solidFill>
                  <a:schemeClr val="tx1"/>
                </a:solidFill>
              </a:rPr>
              <a:t>информация.</a:t>
            </a: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418054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0" dirty="0">
                <a:solidFill>
                  <a:schemeClr val="tx2"/>
                </a:solidFill>
              </a:rPr>
              <a:t>2. Мултимедиен </a:t>
            </a:r>
            <a:r>
              <a:rPr lang="en-US" sz="3600" b="0" dirty="0">
                <a:solidFill>
                  <a:schemeClr val="tx2"/>
                </a:solidFill>
              </a:rPr>
              <a:t>Web </a:t>
            </a:r>
            <a:r>
              <a:rPr lang="bg-BG" sz="3600" b="0" dirty="0">
                <a:solidFill>
                  <a:schemeClr val="tx2"/>
                </a:solidFill>
              </a:rPr>
              <a:t>документ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g-BG" sz="2800" b="0" dirty="0">
                <a:solidFill>
                  <a:schemeClr val="tx1"/>
                </a:solidFill>
              </a:rPr>
              <a:t>Мултимедиен </a:t>
            </a:r>
            <a:r>
              <a:rPr lang="en-US" sz="2800" b="0" dirty="0">
                <a:solidFill>
                  <a:schemeClr val="tx1"/>
                </a:solidFill>
              </a:rPr>
              <a:t>Web </a:t>
            </a:r>
            <a:r>
              <a:rPr lang="bg-BG" sz="2800" b="0" dirty="0" smtClean="0">
                <a:solidFill>
                  <a:schemeClr val="tx1"/>
                </a:solidFill>
              </a:rPr>
              <a:t>документ-съдържа:</a:t>
            </a:r>
          </a:p>
          <a:p>
            <a:r>
              <a:rPr lang="bg-BG" sz="2800" b="0" dirty="0" smtClean="0"/>
              <a:t>Текст</a:t>
            </a:r>
          </a:p>
          <a:p>
            <a:r>
              <a:rPr lang="bg-BG" sz="2800" b="0" dirty="0" smtClean="0"/>
              <a:t>Икони, бутони, фотографии, графики</a:t>
            </a:r>
          </a:p>
          <a:p>
            <a:r>
              <a:rPr lang="bg-BG" sz="2800" b="0" dirty="0" smtClean="0"/>
              <a:t>Звук</a:t>
            </a:r>
          </a:p>
          <a:p>
            <a:r>
              <a:rPr lang="bg-BG" sz="2800" b="0" dirty="0" smtClean="0"/>
              <a:t>Видео</a:t>
            </a:r>
          </a:p>
          <a:p>
            <a:r>
              <a:rPr lang="bg-BG" sz="2800" b="0" dirty="0" smtClean="0"/>
              <a:t>Анимация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9086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0" dirty="0">
                <a:solidFill>
                  <a:schemeClr val="tx2"/>
                </a:solidFill>
              </a:rPr>
              <a:t>3. Мултимедиен продукт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8134672" cy="499640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Мултимедиен </a:t>
            </a:r>
            <a:r>
              <a:rPr lang="ru-RU" sz="2800" dirty="0">
                <a:solidFill>
                  <a:schemeClr val="tx1"/>
                </a:solidFill>
              </a:rPr>
              <a:t>продукт </a:t>
            </a:r>
            <a:r>
              <a:rPr lang="ru-RU" sz="2800" b="0" dirty="0">
                <a:solidFill>
                  <a:schemeClr val="tx1"/>
                </a:solidFill>
              </a:rPr>
              <a:t>- този продукт, който използва повече от една среда за комуникационни цели, напр. текст, образи, подвижни образи, аудио, графики и анимация в различни комбинации. Те са обединени (интегрирани) от компютър който ги управлява. Комуникацията между потребителя и компютъра става чрез т.н. </a:t>
            </a:r>
            <a:r>
              <a:rPr lang="ru-RU" sz="2800" b="0" dirty="0" smtClean="0">
                <a:solidFill>
                  <a:schemeClr val="tx1"/>
                </a:solidFill>
              </a:rPr>
              <a:t>графичен потребителски интерфейс.</a:t>
            </a:r>
            <a:r>
              <a:rPr lang="ru-RU" sz="2800" b="0" dirty="0">
                <a:solidFill>
                  <a:schemeClr val="tx1"/>
                </a:solidFill>
              </a:rPr>
              <a:t> Днес мултимедията се използва в </a:t>
            </a:r>
            <a:r>
              <a:rPr lang="ru-RU" sz="2800" b="0" dirty="0" smtClean="0">
                <a:solidFill>
                  <a:schemeClr val="tx1"/>
                </a:solidFill>
              </a:rPr>
              <a:t>рекламата, увеселението и обучението</a:t>
            </a:r>
            <a:r>
              <a:rPr lang="ru-RU" sz="2800" b="0" dirty="0">
                <a:solidFill>
                  <a:schemeClr val="tx1"/>
                </a:solidFill>
              </a:rPr>
              <a:t>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4241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0" dirty="0">
                <a:solidFill>
                  <a:schemeClr val="tx2"/>
                </a:solidFill>
              </a:rPr>
              <a:t>4. Интерактивна </a:t>
            </a:r>
            <a:r>
              <a:rPr lang="en-US" sz="3600" b="0" dirty="0">
                <a:solidFill>
                  <a:schemeClr val="tx2"/>
                </a:solidFill>
              </a:rPr>
              <a:t>Web </a:t>
            </a:r>
            <a:r>
              <a:rPr lang="bg-BG" sz="3600" b="0" dirty="0">
                <a:solidFill>
                  <a:schemeClr val="tx2"/>
                </a:solidFill>
              </a:rPr>
              <a:t>мултимедия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3000" dirty="0" smtClean="0">
                <a:solidFill>
                  <a:schemeClr val="tx1"/>
                </a:solidFill>
              </a:rPr>
              <a:t>Интерактивната </a:t>
            </a:r>
            <a:r>
              <a:rPr lang="ru-RU" sz="3000" dirty="0">
                <a:solidFill>
                  <a:schemeClr val="tx1"/>
                </a:solidFill>
              </a:rPr>
              <a:t>мултимедия в уеб </a:t>
            </a:r>
            <a:r>
              <a:rPr lang="ru-RU" sz="3000" b="0" dirty="0">
                <a:solidFill>
                  <a:schemeClr val="tx1"/>
                </a:solidFill>
              </a:rPr>
              <a:t>е явление, което възниква напоследък. Това е средство, което е предназначено първостепенно </a:t>
            </a:r>
            <a:r>
              <a:rPr lang="ru-RU" sz="3000" b="0" dirty="0" smtClean="0">
                <a:solidFill>
                  <a:schemeClr val="tx1"/>
                </a:solidFill>
              </a:rPr>
              <a:t>за </a:t>
            </a:r>
            <a:r>
              <a:rPr lang="ru-RU" sz="3000" b="0" dirty="0">
                <a:solidFill>
                  <a:schemeClr val="tx1"/>
                </a:solidFill>
              </a:rPr>
              <a:t>достанционни форми на обучение, а използването на цифров звук и образ в уеб сега прави интерактивната мултимедия наистина интересна в дидактически план.</a:t>
            </a: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41234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764704"/>
            <a:ext cx="7633742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0" dirty="0">
                <a:solidFill>
                  <a:schemeClr val="tx1"/>
                </a:solidFill>
              </a:rPr>
              <a:t>Интерактивните мултимедийни </a:t>
            </a:r>
            <a:r>
              <a:rPr lang="ru-RU" sz="2800" b="0" dirty="0" smtClean="0">
                <a:solidFill>
                  <a:schemeClr val="tx1"/>
                </a:solidFill>
              </a:rPr>
              <a:t>продукти са класифицирани </a:t>
            </a:r>
            <a:r>
              <a:rPr lang="ru-RU" sz="2800" b="0" dirty="0">
                <a:solidFill>
                  <a:schemeClr val="tx1"/>
                </a:solidFill>
              </a:rPr>
              <a:t>в три области</a:t>
            </a:r>
            <a:r>
              <a:rPr lang="ru-RU" sz="2800" b="0" dirty="0" smtClean="0">
                <a:solidFill>
                  <a:schemeClr val="tx1"/>
                </a:solidFill>
              </a:rPr>
              <a:t>: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b="0" dirty="0" smtClean="0">
                <a:solidFill>
                  <a:schemeClr val="tx1"/>
                </a:solidFill>
              </a:rPr>
              <a:t> </a:t>
            </a:r>
            <a:r>
              <a:rPr lang="ru-RU" sz="2800" b="0" dirty="0" smtClean="0"/>
              <a:t>М</a:t>
            </a:r>
            <a:r>
              <a:rPr lang="ru-RU" sz="2800" b="0" dirty="0" smtClean="0">
                <a:solidFill>
                  <a:schemeClr val="tx1"/>
                </a:solidFill>
              </a:rPr>
              <a:t>ултимедийни </a:t>
            </a:r>
            <a:r>
              <a:rPr lang="ru-RU" sz="2800" b="0" dirty="0">
                <a:solidFill>
                  <a:schemeClr val="tx1"/>
                </a:solidFill>
              </a:rPr>
              <a:t>приложения от тип запази и </a:t>
            </a:r>
            <a:r>
              <a:rPr lang="ru-RU" sz="2800" b="0" dirty="0" smtClean="0">
                <a:solidFill>
                  <a:schemeClr val="tx1"/>
                </a:solidFill>
              </a:rPr>
              <a:t>покажи</a:t>
            </a:r>
            <a:r>
              <a:rPr lang="ru-RU" sz="2800" b="0" dirty="0">
                <a:solidFill>
                  <a:schemeClr val="tx1"/>
                </a:solidFill>
              </a:rPr>
              <a:t>, които са изградени от мултимедийни компоненти в онлайн режим</a:t>
            </a:r>
            <a:r>
              <a:rPr lang="ru-RU" sz="2800" b="0" dirty="0" smtClean="0">
                <a:solidFill>
                  <a:schemeClr val="tx1"/>
                </a:solidFill>
              </a:rPr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b="0" dirty="0" smtClean="0"/>
              <a:t>М</a:t>
            </a:r>
            <a:r>
              <a:rPr lang="ru-RU" sz="2800" b="0" dirty="0" smtClean="0">
                <a:solidFill>
                  <a:schemeClr val="tx1"/>
                </a:solidFill>
              </a:rPr>
              <a:t>ултимедийни </a:t>
            </a:r>
            <a:r>
              <a:rPr lang="ru-RU" sz="2800" b="0" dirty="0">
                <a:solidFill>
                  <a:schemeClr val="tx1"/>
                </a:solidFill>
              </a:rPr>
              <a:t>приложения в реално време, като видео-конференции с гласова връзка и подвижна картина</a:t>
            </a:r>
            <a:r>
              <a:rPr lang="ru-RU" sz="2800" b="0" dirty="0" smtClean="0">
                <a:solidFill>
                  <a:schemeClr val="tx1"/>
                </a:solidFill>
              </a:rPr>
              <a:t>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b="0" dirty="0" smtClean="0"/>
              <a:t>К</a:t>
            </a:r>
            <a:r>
              <a:rPr lang="ru-RU" sz="2800" b="0" dirty="0" smtClean="0">
                <a:solidFill>
                  <a:schemeClr val="tx1"/>
                </a:solidFill>
              </a:rPr>
              <a:t>омбинация </a:t>
            </a:r>
            <a:r>
              <a:rPr lang="ru-RU" sz="2800" b="0" dirty="0">
                <a:solidFill>
                  <a:schemeClr val="tx1"/>
                </a:solidFill>
              </a:rPr>
              <a:t>от онлайн-курс с конференция в реално време. Така се създават виртуални класни </a:t>
            </a:r>
            <a:r>
              <a:rPr lang="ru-RU" sz="2800" b="0" dirty="0" smtClean="0">
                <a:solidFill>
                  <a:schemeClr val="tx1"/>
                </a:solidFill>
              </a:rPr>
              <a:t>стаи.</a:t>
            </a:r>
          </a:p>
          <a:p>
            <a:pPr marL="571500" indent="-571500">
              <a:buFont typeface="+mj-lt"/>
              <a:buAutoNum type="romanUcPeriod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8417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31</TotalTime>
  <Words>79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Gill Sans MT</vt:lpstr>
      <vt:lpstr>Impact</vt:lpstr>
      <vt:lpstr>Tahoma</vt:lpstr>
      <vt:lpstr>Badge</vt:lpstr>
      <vt:lpstr>Мултимедия, хипермедия и Интернет</vt:lpstr>
      <vt:lpstr>1.Основни понятия</vt:lpstr>
      <vt:lpstr>PowerPoint Presentation</vt:lpstr>
      <vt:lpstr>2. Мултимедиен Web документ</vt:lpstr>
      <vt:lpstr>3. Мултимедиен продукт</vt:lpstr>
      <vt:lpstr>4. Интерактивна Web мултимедия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Мултимедия, хипермедия и Интернет</dc:title>
  <dc:creator>Olia</dc:creator>
  <cp:lastModifiedBy>SevdelinaAcerOne</cp:lastModifiedBy>
  <cp:revision>6</cp:revision>
  <cp:lastPrinted>1601-01-01T00:00:00Z</cp:lastPrinted>
  <dcterms:created xsi:type="dcterms:W3CDTF">2014-01-12T15:33:26Z</dcterms:created>
  <dcterms:modified xsi:type="dcterms:W3CDTF">2016-11-30T15:12:07Z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TC010900171033</vt:lpwstr>
  </property>
</Properties>
</file>